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89" r:id="rId3"/>
    <p:sldId id="305" r:id="rId4"/>
    <p:sldId id="307" r:id="rId5"/>
    <p:sldId id="301" r:id="rId6"/>
    <p:sldId id="300" r:id="rId7"/>
    <p:sldId id="295" r:id="rId8"/>
    <p:sldId id="306" r:id="rId9"/>
    <p:sldId id="268" r:id="rId10"/>
    <p:sldId id="270" r:id="rId11"/>
    <p:sldId id="297" r:id="rId12"/>
    <p:sldId id="299" r:id="rId13"/>
    <p:sldId id="303" r:id="rId14"/>
    <p:sldId id="285" r:id="rId15"/>
  </p:sldIdLst>
  <p:sldSz cx="5759450" cy="4319588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595" userDrawn="1">
          <p15:clr>
            <a:srgbClr val="A4A3A4"/>
          </p15:clr>
        </p15:guide>
        <p15:guide id="2" pos="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7"/>
    <p:restoredTop sz="94634"/>
  </p:normalViewPr>
  <p:slideViewPr>
    <p:cSldViewPr>
      <p:cViewPr>
        <p:scale>
          <a:sx n="166" d="100"/>
          <a:sy n="166" d="100"/>
        </p:scale>
        <p:origin x="1712" y="72"/>
      </p:cViewPr>
      <p:guideLst>
        <p:guide orient="horz" pos="3595"/>
        <p:guide pos="1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0D571-F1E9-4D44-9DF5-7FE22B14B3B7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D73D2-C500-4EA1-AAF6-1B6C3DBDBE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0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7786" y="11774"/>
            <a:ext cx="520387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3920" y="2418973"/>
            <a:ext cx="40316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58213" y="4062003"/>
            <a:ext cx="1843024" cy="172870"/>
          </a:xfrm>
        </p:spPr>
        <p:txBody>
          <a:bodyPr lIns="0" tIns="0" rIns="0" bIns="0"/>
          <a:lstStyle>
            <a:lvl1pPr algn="ctr">
              <a:defRPr sz="11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7976" y="4062003"/>
            <a:ext cx="1324674" cy="172870"/>
          </a:xfrm>
        </p:spPr>
        <p:txBody>
          <a:bodyPr lIns="0" tIns="0" rIns="0" bIns="0"/>
          <a:lstStyle>
            <a:lvl1pPr algn="l">
              <a:defRPr sz="11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7975" y="993510"/>
            <a:ext cx="2505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6117" y="993510"/>
            <a:ext cx="2505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4" y="7"/>
            <a:ext cx="5757070" cy="371722"/>
          </a:xfrm>
          <a:custGeom>
            <a:avLst/>
            <a:gdLst/>
            <a:ahLst/>
            <a:cxnLst/>
            <a:rect l="l" t="t" r="r" b="b"/>
            <a:pathLst>
              <a:path w="4608195" h="297815">
                <a:moveTo>
                  <a:pt x="4608004" y="0"/>
                </a:moveTo>
                <a:lnTo>
                  <a:pt x="0" y="0"/>
                </a:lnTo>
                <a:lnTo>
                  <a:pt x="0" y="297688"/>
                </a:lnTo>
                <a:lnTo>
                  <a:pt x="4608004" y="297688"/>
                </a:lnTo>
                <a:lnTo>
                  <a:pt x="4608004" y="0"/>
                </a:lnTo>
                <a:close/>
              </a:path>
            </a:pathLst>
          </a:custGeom>
          <a:solidFill>
            <a:srgbClr val="1D1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376795"/>
            <a:ext cx="5756831" cy="1091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212" y="1479579"/>
            <a:ext cx="42910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56904" y="4107860"/>
            <a:ext cx="1843024" cy="13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874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6668" y="4107860"/>
            <a:ext cx="1324674" cy="13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874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69651" y="4122171"/>
            <a:ext cx="357784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4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70666">
        <a:defRPr>
          <a:latin typeface="+mn-lt"/>
          <a:ea typeface="+mn-ea"/>
          <a:cs typeface="+mn-cs"/>
        </a:defRPr>
      </a:lvl2pPr>
      <a:lvl3pPr marL="1141332">
        <a:defRPr>
          <a:latin typeface="+mn-lt"/>
          <a:ea typeface="+mn-ea"/>
          <a:cs typeface="+mn-cs"/>
        </a:defRPr>
      </a:lvl3pPr>
      <a:lvl4pPr marL="1711996">
        <a:defRPr>
          <a:latin typeface="+mn-lt"/>
          <a:ea typeface="+mn-ea"/>
          <a:cs typeface="+mn-cs"/>
        </a:defRPr>
      </a:lvl4pPr>
      <a:lvl5pPr marL="2282662">
        <a:defRPr>
          <a:latin typeface="+mn-lt"/>
          <a:ea typeface="+mn-ea"/>
          <a:cs typeface="+mn-cs"/>
        </a:defRPr>
      </a:lvl5pPr>
      <a:lvl6pPr marL="2853327">
        <a:defRPr>
          <a:latin typeface="+mn-lt"/>
          <a:ea typeface="+mn-ea"/>
          <a:cs typeface="+mn-cs"/>
        </a:defRPr>
      </a:lvl6pPr>
      <a:lvl7pPr marL="3423994">
        <a:defRPr>
          <a:latin typeface="+mn-lt"/>
          <a:ea typeface="+mn-ea"/>
          <a:cs typeface="+mn-cs"/>
        </a:defRPr>
      </a:lvl7pPr>
      <a:lvl8pPr marL="3994658">
        <a:defRPr>
          <a:latin typeface="+mn-lt"/>
          <a:ea typeface="+mn-ea"/>
          <a:cs typeface="+mn-cs"/>
        </a:defRPr>
      </a:lvl8pPr>
      <a:lvl9pPr marL="456532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70666">
        <a:defRPr>
          <a:latin typeface="+mn-lt"/>
          <a:ea typeface="+mn-ea"/>
          <a:cs typeface="+mn-cs"/>
        </a:defRPr>
      </a:lvl2pPr>
      <a:lvl3pPr marL="1141332">
        <a:defRPr>
          <a:latin typeface="+mn-lt"/>
          <a:ea typeface="+mn-ea"/>
          <a:cs typeface="+mn-cs"/>
        </a:defRPr>
      </a:lvl3pPr>
      <a:lvl4pPr marL="1711996">
        <a:defRPr>
          <a:latin typeface="+mn-lt"/>
          <a:ea typeface="+mn-ea"/>
          <a:cs typeface="+mn-cs"/>
        </a:defRPr>
      </a:lvl4pPr>
      <a:lvl5pPr marL="2282662">
        <a:defRPr>
          <a:latin typeface="+mn-lt"/>
          <a:ea typeface="+mn-ea"/>
          <a:cs typeface="+mn-cs"/>
        </a:defRPr>
      </a:lvl5pPr>
      <a:lvl6pPr marL="2853327">
        <a:defRPr>
          <a:latin typeface="+mn-lt"/>
          <a:ea typeface="+mn-ea"/>
          <a:cs typeface="+mn-cs"/>
        </a:defRPr>
      </a:lvl6pPr>
      <a:lvl7pPr marL="3423994">
        <a:defRPr>
          <a:latin typeface="+mn-lt"/>
          <a:ea typeface="+mn-ea"/>
          <a:cs typeface="+mn-cs"/>
        </a:defRPr>
      </a:lvl7pPr>
      <a:lvl8pPr marL="3994658">
        <a:defRPr>
          <a:latin typeface="+mn-lt"/>
          <a:ea typeface="+mn-ea"/>
          <a:cs typeface="+mn-cs"/>
        </a:defRPr>
      </a:lvl8pPr>
      <a:lvl9pPr marL="456532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mailto:ame@lisn.upsaclay.fr" TargetMode="External"/><Relationship Id="rId4" Type="http://schemas.openxmlformats.org/officeDocument/2006/relationships/hyperlink" Target="mailto:paritosh.sharma@lisn.upsaclay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6672" y="230346"/>
            <a:ext cx="1186757" cy="554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1527" y="401099"/>
            <a:ext cx="613417" cy="2132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128" y="1525608"/>
            <a:ext cx="5003647" cy="329386"/>
          </a:xfrm>
          <a:prstGeom prst="rect">
            <a:avLst/>
          </a:prstGeom>
        </p:spPr>
        <p:txBody>
          <a:bodyPr vert="horz" wrap="square" lIns="0" tIns="21400" rIns="0" bIns="0" rtlCol="0">
            <a:spAutoFit/>
          </a:bodyPr>
          <a:lstStyle/>
          <a:p>
            <a:pPr marL="15852">
              <a:spcBef>
                <a:spcPts val="169"/>
              </a:spcBef>
            </a:pPr>
            <a:r>
              <a:rPr lang="en-GB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Sign Language Synthesis using Pose Priors</a:t>
            </a:r>
            <a:endParaRPr lang="fr-FR" sz="1747" spc="-25" dirty="0">
              <a:solidFill>
                <a:srgbClr val="1D1E3F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974" y="1962939"/>
            <a:ext cx="4852996" cy="6341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C7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1973" y="2559525"/>
            <a:ext cx="4256552" cy="1078990"/>
          </a:xfrm>
          <a:prstGeom prst="rect">
            <a:avLst/>
          </a:prstGeom>
        </p:spPr>
        <p:txBody>
          <a:bodyPr vert="horz" wrap="square" lIns="0" tIns="15852" rIns="0" bIns="0" rtlCol="0">
            <a:spAutoFit/>
          </a:bodyPr>
          <a:lstStyle/>
          <a:p>
            <a:pPr marL="15852" marR="2287418">
              <a:lnSpc>
                <a:spcPct val="138000"/>
              </a:lnSpc>
              <a:spcBef>
                <a:spcPts val="125"/>
              </a:spcBef>
            </a:pPr>
            <a:r>
              <a:rPr lang="en-US" sz="1123" spc="-25" dirty="0" err="1">
                <a:solidFill>
                  <a:srgbClr val="1D1E3F"/>
                </a:solidFill>
                <a:latin typeface="Arial"/>
                <a:cs typeface="Arial"/>
              </a:rPr>
              <a:t>Paritosh</a:t>
            </a:r>
            <a:r>
              <a:rPr sz="1123" spc="31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lang="en-US" sz="1123" spc="-56" dirty="0">
                <a:solidFill>
                  <a:srgbClr val="1D1E3F"/>
                </a:solidFill>
                <a:latin typeface="Arial"/>
                <a:cs typeface="Arial"/>
              </a:rPr>
              <a:t>Sharma, Michael </a:t>
            </a:r>
            <a:r>
              <a:rPr lang="en-US" sz="1123" spc="-56" dirty="0" err="1">
                <a:solidFill>
                  <a:srgbClr val="1D1E3F"/>
                </a:solidFill>
                <a:latin typeface="Arial"/>
                <a:cs typeface="Arial"/>
              </a:rPr>
              <a:t>Filhol</a:t>
            </a:r>
            <a:endParaRPr lang="en-US" sz="1123" spc="-56" dirty="0">
              <a:solidFill>
                <a:srgbClr val="1D1E3F"/>
              </a:solidFill>
              <a:latin typeface="Arial"/>
              <a:cs typeface="Arial"/>
            </a:endParaRPr>
          </a:p>
          <a:p>
            <a:pPr marL="15852" marR="2287418">
              <a:lnSpc>
                <a:spcPct val="138000"/>
              </a:lnSpc>
              <a:spcBef>
                <a:spcPts val="125"/>
              </a:spcBef>
            </a:pPr>
            <a:r>
              <a:rPr lang="en-US" sz="1123" dirty="0">
                <a:solidFill>
                  <a:srgbClr val="1D1E3F"/>
                </a:solidFill>
                <a:latin typeface="Arial"/>
                <a:cs typeface="Arial"/>
              </a:rPr>
              <a:t>June</a:t>
            </a:r>
            <a:r>
              <a:rPr sz="1123" spc="19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lang="en-US" sz="1123" spc="19" dirty="0">
                <a:solidFill>
                  <a:srgbClr val="1D1E3F"/>
                </a:solidFill>
                <a:latin typeface="Arial"/>
                <a:cs typeface="Arial"/>
              </a:rPr>
              <a:t>1</a:t>
            </a:r>
            <a:r>
              <a:rPr sz="1123" dirty="0">
                <a:solidFill>
                  <a:srgbClr val="1D1E3F"/>
                </a:solidFill>
                <a:latin typeface="Arial"/>
                <a:cs typeface="Arial"/>
              </a:rPr>
              <a:t>,</a:t>
            </a:r>
            <a:r>
              <a:rPr sz="1123" spc="19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sz="1123" spc="-25" dirty="0">
                <a:solidFill>
                  <a:srgbClr val="1D1E3F"/>
                </a:solidFill>
                <a:latin typeface="Arial"/>
                <a:cs typeface="Arial"/>
              </a:rPr>
              <a:t>202</a:t>
            </a:r>
            <a:r>
              <a:rPr lang="en-US" sz="1123" spc="-25" dirty="0">
                <a:solidFill>
                  <a:srgbClr val="1D1E3F"/>
                </a:solidFill>
                <a:latin typeface="Arial"/>
                <a:cs typeface="Arial"/>
              </a:rPr>
              <a:t>4</a:t>
            </a:r>
            <a:endParaRPr sz="1123" dirty="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936" dirty="0">
              <a:latin typeface="Arial"/>
              <a:cs typeface="Arial"/>
            </a:endParaRPr>
          </a:p>
          <a:p>
            <a:pPr marL="15852"/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Laboratoire</a:t>
            </a:r>
            <a:r>
              <a:rPr sz="874" spc="19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spc="-12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Interdisciplinaire</a:t>
            </a:r>
            <a:r>
              <a:rPr sz="874" spc="19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</a:t>
            </a:r>
            <a:r>
              <a:rPr sz="874" spc="19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Sciences</a:t>
            </a:r>
            <a:r>
              <a:rPr sz="874" spc="25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</a:t>
            </a:r>
            <a:r>
              <a:rPr sz="874" spc="19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spc="-50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fr-FR" sz="874" spc="-50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sz="874" spc="-50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rique</a:t>
            </a:r>
            <a:r>
              <a:rPr sz="874" spc="19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sz="874" spc="25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LISN</a:t>
            </a:r>
            <a:r>
              <a:rPr lang="en-US"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CNRS</a:t>
            </a:r>
            <a:endParaRPr sz="8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52">
              <a:spcBef>
                <a:spcPts val="94"/>
              </a:spcBef>
            </a:pPr>
            <a:r>
              <a:rPr lang="en-US" sz="874" u="sng" spc="-12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paritosh</a:t>
            </a:r>
            <a:r>
              <a:rPr sz="874" u="sng" spc="-12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lang="en-US" sz="874" u="sng" spc="-12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sharma</a:t>
            </a:r>
            <a:r>
              <a:rPr sz="874" u="sng" spc="-12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@lisn.upsaclay.fr</a:t>
            </a:r>
            <a:endParaRPr lang="en-US" sz="874" u="sng" spc="-12" dirty="0">
              <a:solidFill>
                <a:srgbClr val="1D1E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52">
              <a:spcBef>
                <a:spcPts val="94"/>
              </a:spcBef>
            </a:pPr>
            <a:r>
              <a:rPr lang="en-US"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michael.filhol</a:t>
            </a:r>
            <a:r>
              <a:rPr lang="en-US"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</a:t>
            </a:r>
            <a:r>
              <a:rPr lang="en-US"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cnrs.fr</a:t>
            </a:r>
            <a:endParaRPr lang="en-US" sz="874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object 5">
            <a:extLst>
              <a:ext uri="{FF2B5EF4-FFF2-40B4-BE49-F238E27FC236}">
                <a16:creationId xmlns:a16="http://schemas.microsoft.com/office/drawing/2014/main" id="{E8225841-02A8-428D-BB77-E70009186D5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9762" y="292361"/>
            <a:ext cx="817528" cy="3832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0597BA5-18FB-462B-9D9F-54FB42DC61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01" y="322142"/>
            <a:ext cx="379188" cy="379188"/>
          </a:xfrm>
          <a:prstGeom prst="rect">
            <a:avLst/>
          </a:prstGeom>
        </p:spPr>
      </p:pic>
      <p:sp>
        <p:nvSpPr>
          <p:cNvPr id="39" name="PB0">
            <a:extLst>
              <a:ext uri="{FF2B5EF4-FFF2-40B4-BE49-F238E27FC236}">
                <a16:creationId xmlns:a16="http://schemas.microsoft.com/office/drawing/2014/main" id="{742CCF80-A0AB-4C65-9D85-44F9521775EA}"/>
              </a:ext>
            </a:extLst>
          </p:cNvPr>
          <p:cNvSpPr/>
          <p:nvPr/>
        </p:nvSpPr>
        <p:spPr>
          <a:xfrm>
            <a:off x="-33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PB4">
            <a:extLst>
              <a:ext uri="{FF2B5EF4-FFF2-40B4-BE49-F238E27FC236}">
                <a16:creationId xmlns:a16="http://schemas.microsoft.com/office/drawing/2014/main" id="{EFBFEFE4-DAA7-495F-8280-83E7D27CB85A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5">
            <a:extLst>
              <a:ext uri="{FF2B5EF4-FFF2-40B4-BE49-F238E27FC236}">
                <a16:creationId xmlns:a16="http://schemas.microsoft.com/office/drawing/2014/main" id="{F298C044-246B-4F6B-8123-4A81174BE5E2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6">
            <a:extLst>
              <a:ext uri="{FF2B5EF4-FFF2-40B4-BE49-F238E27FC236}">
                <a16:creationId xmlns:a16="http://schemas.microsoft.com/office/drawing/2014/main" id="{351A61E2-5914-46D6-8B2E-4D55CA8FFC01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7">
            <a:extLst>
              <a:ext uri="{FF2B5EF4-FFF2-40B4-BE49-F238E27FC236}">
                <a16:creationId xmlns:a16="http://schemas.microsoft.com/office/drawing/2014/main" id="{13B348FD-9063-4EBB-AC76-EE04C3A04237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8">
            <a:extLst>
              <a:ext uri="{FF2B5EF4-FFF2-40B4-BE49-F238E27FC236}">
                <a16:creationId xmlns:a16="http://schemas.microsoft.com/office/drawing/2014/main" id="{8F91E92D-79DB-4D31-97B6-B47197DD2B1C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9">
            <a:extLst>
              <a:ext uri="{FF2B5EF4-FFF2-40B4-BE49-F238E27FC236}">
                <a16:creationId xmlns:a16="http://schemas.microsoft.com/office/drawing/2014/main" id="{9DEAA766-702F-4739-BEAB-DC7043626166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0">
            <a:extLst>
              <a:ext uri="{FF2B5EF4-FFF2-40B4-BE49-F238E27FC236}">
                <a16:creationId xmlns:a16="http://schemas.microsoft.com/office/drawing/2014/main" id="{D723DB19-9054-4DF0-BC0A-82C93EAD661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11">
            <a:extLst>
              <a:ext uri="{FF2B5EF4-FFF2-40B4-BE49-F238E27FC236}">
                <a16:creationId xmlns:a16="http://schemas.microsoft.com/office/drawing/2014/main" id="{73405678-C3C1-480C-8A88-3EE102236A6D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PB12">
            <a:extLst>
              <a:ext uri="{FF2B5EF4-FFF2-40B4-BE49-F238E27FC236}">
                <a16:creationId xmlns:a16="http://schemas.microsoft.com/office/drawing/2014/main" id="{15DA9260-161B-4758-A5D2-BC764B4E8751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PB13">
            <a:extLst>
              <a:ext uri="{FF2B5EF4-FFF2-40B4-BE49-F238E27FC236}">
                <a16:creationId xmlns:a16="http://schemas.microsoft.com/office/drawing/2014/main" id="{3B60D341-C7C0-43B2-9533-4471DBBE5ED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PB14">
            <a:extLst>
              <a:ext uri="{FF2B5EF4-FFF2-40B4-BE49-F238E27FC236}">
                <a16:creationId xmlns:a16="http://schemas.microsoft.com/office/drawing/2014/main" id="{B7E53BC4-F9E5-4C21-B7BA-D98E14AFEE61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PB15">
            <a:extLst>
              <a:ext uri="{FF2B5EF4-FFF2-40B4-BE49-F238E27FC236}">
                <a16:creationId xmlns:a16="http://schemas.microsoft.com/office/drawing/2014/main" id="{9A2AA710-C18C-4DA4-97FC-E30E5317A61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PB16">
            <a:extLst>
              <a:ext uri="{FF2B5EF4-FFF2-40B4-BE49-F238E27FC236}">
                <a16:creationId xmlns:a16="http://schemas.microsoft.com/office/drawing/2014/main" id="{31B56BA6-DCE3-4836-AB76-8C1D4D0D37B8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PB17">
            <a:extLst>
              <a:ext uri="{FF2B5EF4-FFF2-40B4-BE49-F238E27FC236}">
                <a16:creationId xmlns:a16="http://schemas.microsoft.com/office/drawing/2014/main" id="{F3D22803-DBEB-4659-9447-B032B15DC39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PB18">
            <a:extLst>
              <a:ext uri="{FF2B5EF4-FFF2-40B4-BE49-F238E27FC236}">
                <a16:creationId xmlns:a16="http://schemas.microsoft.com/office/drawing/2014/main" id="{70091FD5-FB03-4982-840B-3B6AACB0323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PB19">
            <a:extLst>
              <a:ext uri="{FF2B5EF4-FFF2-40B4-BE49-F238E27FC236}">
                <a16:creationId xmlns:a16="http://schemas.microsoft.com/office/drawing/2014/main" id="{4DA67EA8-9AB8-4BE8-9CE7-C00567729EE2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PB20">
            <a:extLst>
              <a:ext uri="{FF2B5EF4-FFF2-40B4-BE49-F238E27FC236}">
                <a16:creationId xmlns:a16="http://schemas.microsoft.com/office/drawing/2014/main" id="{589C7C2D-5A1C-4F13-942A-826A816B74C4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C36FC-1CFF-F47E-E60D-F5E12D050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60" y="292652"/>
            <a:ext cx="1094969" cy="492736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865" y="67371"/>
            <a:ext cx="4124459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Step 1: Constraining the Avatar using AZee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CB2DEE9E-0139-BDB3-4107-550B8B12A534}"/>
              </a:ext>
            </a:extLst>
          </p:cNvPr>
          <p:cNvSpPr/>
          <p:nvPr/>
        </p:nvSpPr>
        <p:spPr>
          <a:xfrm>
            <a:off x="1599701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8E6D59E3-2FCD-A4E7-40A5-3117D4A2A541}"/>
              </a:ext>
            </a:extLst>
          </p:cNvPr>
          <p:cNvSpPr txBox="1"/>
          <p:nvPr/>
        </p:nvSpPr>
        <p:spPr>
          <a:xfrm>
            <a:off x="453953" y="1341392"/>
            <a:ext cx="4945119" cy="112320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Constraints from Parallel Blocks: Aggregates constraints from parallel blocks for each frame.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Solves for current block while accounting for parallel constraints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Passes to pose corrector for motion matching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04" y="82645"/>
            <a:ext cx="3639193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Step 2: Pose Correction based on </a:t>
            </a:r>
            <a:r>
              <a:rPr lang="en-US" sz="1498" b="1" spc="-37" dirty="0" err="1">
                <a:solidFill>
                  <a:srgbClr val="F9F9F9"/>
                </a:solidFill>
                <a:latin typeface="Arial"/>
                <a:cs typeface="Arial"/>
              </a:rPr>
              <a:t>VPoser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B0">
            <a:extLst>
              <a:ext uri="{FF2B5EF4-FFF2-40B4-BE49-F238E27FC236}">
                <a16:creationId xmlns:a16="http://schemas.microsoft.com/office/drawing/2014/main" id="{4478D3CC-4AC1-09E4-3FF5-23B2905B933D}"/>
              </a:ext>
            </a:extLst>
          </p:cNvPr>
          <p:cNvSpPr/>
          <p:nvPr/>
        </p:nvSpPr>
        <p:spPr>
          <a:xfrm>
            <a:off x="1599700" y="3898104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CDA71C6-8D31-D652-DC8D-440BE5FD1C18}"/>
              </a:ext>
            </a:extLst>
          </p:cNvPr>
          <p:cNvSpPr txBox="1"/>
          <p:nvPr/>
        </p:nvSpPr>
        <p:spPr>
          <a:xfrm>
            <a:off x="407165" y="1914058"/>
            <a:ext cx="4945119" cy="93853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Matches the AZee resolved pose based on a prior.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dirty="0"/>
              <a:t>Average key pose matching takes around 1 second for 100 iterations, and </a:t>
            </a:r>
            <a:r>
              <a:rPr lang="en-GB" sz="1200" dirty="0" err="1"/>
              <a:t>lr</a:t>
            </a:r>
            <a:r>
              <a:rPr lang="en-GB" sz="1200" dirty="0"/>
              <a:t>=3e-1.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C1A7A8-6960-AD28-1A02-87A4058361EF}"/>
              </a:ext>
            </a:extLst>
          </p:cNvPr>
          <p:cNvGrpSpPr/>
          <p:nvPr/>
        </p:nvGrpSpPr>
        <p:grpSpPr>
          <a:xfrm>
            <a:off x="1466433" y="899360"/>
            <a:ext cx="2826582" cy="601073"/>
            <a:chOff x="1551075" y="1346918"/>
            <a:chExt cx="2826582" cy="6010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833F17-005B-D7A9-B1B9-BC11B6347288}"/>
                </a:ext>
              </a:extLst>
            </p:cNvPr>
            <p:cNvGrpSpPr/>
            <p:nvPr/>
          </p:nvGrpSpPr>
          <p:grpSpPr>
            <a:xfrm>
              <a:off x="2559721" y="1346918"/>
              <a:ext cx="851716" cy="487613"/>
              <a:chOff x="2348014" y="2007394"/>
              <a:chExt cx="851716" cy="487613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08173EF-5378-7BC3-7561-4AF0D840D4AB}"/>
                  </a:ext>
                </a:extLst>
              </p:cNvPr>
              <p:cNvSpPr/>
              <p:nvPr/>
            </p:nvSpPr>
            <p:spPr>
              <a:xfrm rot="5400000">
                <a:off x="2530065" y="1825343"/>
                <a:ext cx="487613" cy="851716"/>
              </a:xfrm>
              <a:custGeom>
                <a:avLst/>
                <a:gdLst>
                  <a:gd name="connsiteX0" fmla="*/ 0 w 487613"/>
                  <a:gd name="connsiteY0" fmla="*/ 0 h 1362221"/>
                  <a:gd name="connsiteX1" fmla="*/ 487612 w 487613"/>
                  <a:gd name="connsiteY1" fmla="*/ 0 h 1362221"/>
                  <a:gd name="connsiteX2" fmla="*/ 390757 w 487613"/>
                  <a:gd name="connsiteY2" fmla="*/ 681107 h 1362221"/>
                  <a:gd name="connsiteX3" fmla="*/ 487613 w 487613"/>
                  <a:gd name="connsiteY3" fmla="*/ 1362221 h 1362221"/>
                  <a:gd name="connsiteX4" fmla="*/ 1 w 487613"/>
                  <a:gd name="connsiteY4" fmla="*/ 1362221 h 1362221"/>
                  <a:gd name="connsiteX5" fmla="*/ 96856 w 487613"/>
                  <a:gd name="connsiteY5" fmla="*/ 681114 h 136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7613" h="1362221">
                    <a:moveTo>
                      <a:pt x="0" y="0"/>
                    </a:moveTo>
                    <a:lnTo>
                      <a:pt x="487612" y="0"/>
                    </a:lnTo>
                    <a:lnTo>
                      <a:pt x="390757" y="681107"/>
                    </a:lnTo>
                    <a:lnTo>
                      <a:pt x="487613" y="1362221"/>
                    </a:lnTo>
                    <a:lnTo>
                      <a:pt x="1" y="1362221"/>
                    </a:lnTo>
                    <a:lnTo>
                      <a:pt x="96856" y="681114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FR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C3BB36-6BA3-ADDC-7163-8C423D20F863}"/>
                  </a:ext>
                </a:extLst>
              </p:cNvPr>
              <p:cNvSpPr txBox="1"/>
              <p:nvPr/>
            </p:nvSpPr>
            <p:spPr>
              <a:xfrm>
                <a:off x="2467840" y="2128090"/>
                <a:ext cx="6030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1000" dirty="0"/>
                  <a:t>VPoser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F3965B-50E7-EFB7-C3F2-4BDB61D30552}"/>
                </a:ext>
              </a:extLst>
            </p:cNvPr>
            <p:cNvSpPr txBox="1"/>
            <p:nvPr/>
          </p:nvSpPr>
          <p:spPr>
            <a:xfrm>
              <a:off x="1609187" y="1387354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[…]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7A09F8-FCBF-6861-DF52-C67C61930F28}"/>
                </a:ext>
              </a:extLst>
            </p:cNvPr>
            <p:cNvCxnSpPr>
              <a:cxnSpLocks/>
            </p:cNvCxnSpPr>
            <p:nvPr/>
          </p:nvCxnSpPr>
          <p:spPr>
            <a:xfrm>
              <a:off x="2125897" y="1572020"/>
              <a:ext cx="397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97787-55F7-D67F-E2A5-87922EC84850}"/>
                </a:ext>
              </a:extLst>
            </p:cNvPr>
            <p:cNvSpPr txBox="1"/>
            <p:nvPr/>
          </p:nvSpPr>
          <p:spPr>
            <a:xfrm>
              <a:off x="3775808" y="134890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[…]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C72529-B781-117F-8205-D9AD0D7ACAF4}"/>
                </a:ext>
              </a:extLst>
            </p:cNvPr>
            <p:cNvCxnSpPr>
              <a:cxnSpLocks/>
            </p:cNvCxnSpPr>
            <p:nvPr/>
          </p:nvCxnSpPr>
          <p:spPr>
            <a:xfrm>
              <a:off x="3441758" y="1571563"/>
              <a:ext cx="397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2201CE-B0E5-C6EC-4A77-B32093FD4B96}"/>
                </a:ext>
              </a:extLst>
            </p:cNvPr>
            <p:cNvSpPr txBox="1"/>
            <p:nvPr/>
          </p:nvSpPr>
          <p:spPr>
            <a:xfrm>
              <a:off x="1551075" y="1702026"/>
              <a:ext cx="659961" cy="2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99" dirty="0"/>
                <a:t>AZee resolved Body Pose</a:t>
              </a:r>
              <a:endParaRPr lang="en-FR" sz="499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290FC-0FA3-6020-D44F-7C20200DF766}"/>
                </a:ext>
              </a:extLst>
            </p:cNvPr>
            <p:cNvSpPr txBox="1"/>
            <p:nvPr/>
          </p:nvSpPr>
          <p:spPr>
            <a:xfrm>
              <a:off x="3717696" y="1668588"/>
              <a:ext cx="659961" cy="2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99" dirty="0"/>
                <a:t>Body Pose after Motion Matching</a:t>
              </a:r>
              <a:endParaRPr lang="en-FR" sz="499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0DF1D5-544C-6572-8930-57319BFBC74D}"/>
              </a:ext>
            </a:extLst>
          </p:cNvPr>
          <p:cNvSpPr txBox="1"/>
          <p:nvPr/>
        </p:nvSpPr>
        <p:spPr>
          <a:xfrm>
            <a:off x="4369876" y="3638013"/>
            <a:ext cx="539764" cy="2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99" dirty="0"/>
              <a:t>Correction for IK</a:t>
            </a:r>
            <a:endParaRPr lang="en-FR" sz="499" dirty="0"/>
          </a:p>
        </p:txBody>
      </p:sp>
      <p:pic>
        <p:nvPicPr>
          <p:cNvPr id="29" name="Picture 28" descr="A wireframe of a person&#10;&#10;Description automatically generated">
            <a:extLst>
              <a:ext uri="{FF2B5EF4-FFF2-40B4-BE49-F238E27FC236}">
                <a16:creationId xmlns:a16="http://schemas.microsoft.com/office/drawing/2014/main" id="{CA9D75D4-158B-8C06-3BFB-DE1765D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50" y="2625944"/>
            <a:ext cx="1042180" cy="9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1472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28" y="67350"/>
            <a:ext cx="2312136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Results and Discussion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F3A9D655-498C-EE8C-3C8E-1A13914E279B}"/>
              </a:ext>
            </a:extLst>
          </p:cNvPr>
          <p:cNvSpPr/>
          <p:nvPr/>
        </p:nvSpPr>
        <p:spPr>
          <a:xfrm>
            <a:off x="1599700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18" name="Picture 17" descr="A person with blue lines on his body&#10;&#10;Description automatically generated">
            <a:extLst>
              <a:ext uri="{FF2B5EF4-FFF2-40B4-BE49-F238E27FC236}">
                <a16:creationId xmlns:a16="http://schemas.microsoft.com/office/drawing/2014/main" id="{AC72EDFC-3659-DAFF-C5EA-7CA1255CA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5" y="544002"/>
            <a:ext cx="1136649" cy="1136649"/>
          </a:xfrm>
          <a:prstGeom prst="rect">
            <a:avLst/>
          </a:prstGeom>
        </p:spPr>
      </p:pic>
      <p:pic>
        <p:nvPicPr>
          <p:cNvPr id="20" name="Picture 19" descr="A wireframe of a person holding something&#10;&#10;Description automatically generated">
            <a:extLst>
              <a:ext uri="{FF2B5EF4-FFF2-40B4-BE49-F238E27FC236}">
                <a16:creationId xmlns:a16="http://schemas.microsoft.com/office/drawing/2014/main" id="{D0B9B66A-48DF-64CF-4AEB-E742A4356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3" y="2672902"/>
            <a:ext cx="1145375" cy="1145375"/>
          </a:xfrm>
          <a:prstGeom prst="rect">
            <a:avLst/>
          </a:prstGeom>
        </p:spPr>
      </p:pic>
      <p:pic>
        <p:nvPicPr>
          <p:cNvPr id="22" name="Picture 21" descr="A person with blue lines on his body&#10;&#10;Description automatically generated">
            <a:extLst>
              <a:ext uri="{FF2B5EF4-FFF2-40B4-BE49-F238E27FC236}">
                <a16:creationId xmlns:a16="http://schemas.microsoft.com/office/drawing/2014/main" id="{8786C0C2-9103-5E00-A6DA-34745F70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16" y="522057"/>
            <a:ext cx="1180537" cy="1180537"/>
          </a:xfrm>
          <a:prstGeom prst="rect">
            <a:avLst/>
          </a:prstGeom>
        </p:spPr>
      </p:pic>
      <p:pic>
        <p:nvPicPr>
          <p:cNvPr id="26" name="Picture 25" descr="A wireframe of a person&#10;&#10;Description automatically generated">
            <a:extLst>
              <a:ext uri="{FF2B5EF4-FFF2-40B4-BE49-F238E27FC236}">
                <a16:creationId xmlns:a16="http://schemas.microsoft.com/office/drawing/2014/main" id="{3AB1A7E9-BDA9-1877-C0FD-F5FBBCF5A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78" y="2690819"/>
            <a:ext cx="1145375" cy="1145375"/>
          </a:xfrm>
          <a:prstGeom prst="rect">
            <a:avLst/>
          </a:prstGeom>
        </p:spPr>
      </p:pic>
      <p:pic>
        <p:nvPicPr>
          <p:cNvPr id="28" name="Picture 27" descr="A wireframe of a person with blue lines&#10;&#10;Description automatically generated">
            <a:extLst>
              <a:ext uri="{FF2B5EF4-FFF2-40B4-BE49-F238E27FC236}">
                <a16:creationId xmlns:a16="http://schemas.microsoft.com/office/drawing/2014/main" id="{B7FB4C7E-BD91-2E04-30E7-01DFBB3BA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75" y="522056"/>
            <a:ext cx="1180537" cy="1180537"/>
          </a:xfrm>
          <a:prstGeom prst="rect">
            <a:avLst/>
          </a:prstGeom>
        </p:spPr>
      </p:pic>
      <p:pic>
        <p:nvPicPr>
          <p:cNvPr id="30" name="Picture 29" descr="A wireframe of a person&#10;&#10;Description automatically generated">
            <a:extLst>
              <a:ext uri="{FF2B5EF4-FFF2-40B4-BE49-F238E27FC236}">
                <a16:creationId xmlns:a16="http://schemas.microsoft.com/office/drawing/2014/main" id="{97CF1AA8-D3C9-C38F-F2ED-48EAEF9D7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36" y="2679334"/>
            <a:ext cx="1145376" cy="1145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FE9060-4284-1B9A-218D-F1BCF71D8C34}"/>
              </a:ext>
            </a:extLst>
          </p:cNvPr>
          <p:cNvSpPr txBox="1"/>
          <p:nvPr/>
        </p:nvSpPr>
        <p:spPr>
          <a:xfrm rot="16200000">
            <a:off x="-375890" y="989213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/>
              <a:t>Without VPoser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A3DE1-DE23-508D-D523-19B4CAA59EF9}"/>
              </a:ext>
            </a:extLst>
          </p:cNvPr>
          <p:cNvSpPr txBox="1"/>
          <p:nvPr/>
        </p:nvSpPr>
        <p:spPr>
          <a:xfrm rot="16200000">
            <a:off x="-305359" y="3120970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/>
              <a:t>With VPoser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2D88216-049D-72B7-EABF-40B4D34FAF55}"/>
              </a:ext>
            </a:extLst>
          </p:cNvPr>
          <p:cNvSpPr txBox="1"/>
          <p:nvPr/>
        </p:nvSpPr>
        <p:spPr>
          <a:xfrm>
            <a:off x="288925" y="2096750"/>
            <a:ext cx="5334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600" dirty="0"/>
              <a:t>:cupboard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DCEAF9-01E8-3C7D-6B43-DC17296B5DC4}"/>
              </a:ext>
            </a:extLst>
          </p:cNvPr>
          <p:cNvSpPr txBox="1"/>
          <p:nvPr/>
        </p:nvSpPr>
        <p:spPr>
          <a:xfrm>
            <a:off x="2225704" y="2088984"/>
            <a:ext cx="446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800" dirty="0"/>
              <a:t>:now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8F1DD-281C-DC23-72F4-D3210E32AABD}"/>
              </a:ext>
            </a:extLst>
          </p:cNvPr>
          <p:cNvSpPr txBox="1"/>
          <p:nvPr/>
        </p:nvSpPr>
        <p:spPr>
          <a:xfrm rot="16200000">
            <a:off x="-87456" y="2096865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" dirty="0"/>
              <a:t>AZee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1E24B2-408A-3064-9BAC-BE4E5A101C65}"/>
              </a:ext>
            </a:extLst>
          </p:cNvPr>
          <p:cNvSpPr txBox="1"/>
          <p:nvPr/>
        </p:nvSpPr>
        <p:spPr>
          <a:xfrm>
            <a:off x="4540749" y="1679663"/>
            <a:ext cx="51802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" dirty="0"/>
              <a:t>:about-ref</a:t>
            </a:r>
          </a:p>
          <a:p>
            <a:r>
              <a:rPr lang="en-GB" sz="280" dirty="0"/>
              <a:t>    pt</a:t>
            </a:r>
          </a:p>
          <a:p>
            <a:r>
              <a:rPr lang="en-GB" sz="280" dirty="0"/>
              <a:t>    ^</a:t>
            </a:r>
            <a:r>
              <a:rPr lang="en-GB" sz="280" dirty="0" err="1"/>
              <a:t>Rssp</a:t>
            </a:r>
            <a:endParaRPr lang="en-GB" sz="280" dirty="0"/>
          </a:p>
          <a:p>
            <a:r>
              <a:rPr lang="en-GB" sz="280" dirty="0"/>
              <a:t>    'info</a:t>
            </a:r>
          </a:p>
          <a:p>
            <a:r>
              <a:rPr lang="en-GB" sz="280" dirty="0"/>
              <a:t>    :instance-of</a:t>
            </a:r>
          </a:p>
          <a:p>
            <a:r>
              <a:rPr lang="en-GB" sz="280" dirty="0"/>
              <a:t>        'type</a:t>
            </a:r>
          </a:p>
          <a:p>
            <a:r>
              <a:rPr lang="en-GB" sz="280" dirty="0"/>
              <a:t>        :pays</a:t>
            </a:r>
          </a:p>
          <a:p>
            <a:r>
              <a:rPr lang="en-GB" sz="280" dirty="0"/>
              <a:t>        ‘</a:t>
            </a:r>
            <a:r>
              <a:rPr lang="en-GB" sz="280" dirty="0" err="1"/>
              <a:t>elt</a:t>
            </a:r>
            <a:endParaRPr lang="en-GB" sz="280" dirty="0"/>
          </a:p>
          <a:p>
            <a:r>
              <a:rPr lang="en-GB" sz="280" dirty="0"/>
              <a:t>        :</a:t>
            </a:r>
            <a:r>
              <a:rPr lang="en-GB" sz="280" dirty="0" err="1"/>
              <a:t>Irak</a:t>
            </a:r>
            <a:endParaRPr lang="en-FR" sz="28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E0C1F0F-907D-718B-620C-F168ECD12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25" y="1732071"/>
            <a:ext cx="676180" cy="8688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142DFA9-FF69-4D07-78C8-0EA3E7BC1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208" y="1742907"/>
            <a:ext cx="572104" cy="9075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D71A935-ED8D-EED6-F7DE-9843AB9F6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1340" y="2131101"/>
            <a:ext cx="1125060" cy="4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792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732" y="93119"/>
            <a:ext cx="1797781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Future Work</a:t>
            </a:r>
            <a:endParaRPr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70A9F81-5AD8-441A-8376-A22CDBBBF22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9F7AB379-AD74-494B-9541-7DA5FBE3BDF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69ADB092-855E-4276-93B9-F1AB133923BA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3704A26D-EEA0-49DC-BD33-013A46A9187F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6F8D194E-3638-4BA2-8088-B3C486F56D9B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A4D7E0F-0612-42FE-8E1C-B1F6AE440410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47977D3D-F3FA-4DCA-B038-DC5F1EEC7AB4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04B14B19-F933-4A8C-BD7E-F7B944A2F6E9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68EE7B96-24CD-4647-8105-A44548D5F090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C23E4C7-00DA-42A1-8986-CF4F0BFCD699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C38CED36-0D4E-4E61-8E50-6826069D52D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F103F0AB-1367-4508-AB11-D20EB3CDD497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31D934-49B3-4FDF-8D9A-BE0918DED672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3A882497-3E95-4BF0-958A-85CAC328A54C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9F579FEB-C8DE-4562-850A-83B3723F86FB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47847809-1B68-42AF-8BB5-844569098988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E54462F2-79F2-47A4-9083-BB70E691EFEA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04EF90E-C838-D17E-15D3-339196AF8EFE}"/>
              </a:ext>
            </a:extLst>
          </p:cNvPr>
          <p:cNvSpPr txBox="1"/>
          <p:nvPr/>
        </p:nvSpPr>
        <p:spPr>
          <a:xfrm>
            <a:off x="240646" y="940594"/>
            <a:ext cx="3438561" cy="1436429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Fingers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Bayesian assumption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Matching motion curves</a:t>
            </a:r>
          </a:p>
          <a:p>
            <a:pPr marL="15852">
              <a:spcBef>
                <a:spcPts val="119"/>
              </a:spcBef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Test on longer discourses and evaluation</a:t>
            </a:r>
          </a:p>
        </p:txBody>
      </p:sp>
      <p:sp>
        <p:nvSpPr>
          <p:cNvPr id="6" name="PB0">
            <a:extLst>
              <a:ext uri="{FF2B5EF4-FFF2-40B4-BE49-F238E27FC236}">
                <a16:creationId xmlns:a16="http://schemas.microsoft.com/office/drawing/2014/main" id="{4DF056D2-944F-9E50-6EC0-2789B83381BA}"/>
              </a:ext>
            </a:extLst>
          </p:cNvPr>
          <p:cNvSpPr/>
          <p:nvPr/>
        </p:nvSpPr>
        <p:spPr>
          <a:xfrm>
            <a:off x="1919706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5B789-3804-1C73-17D6-8F3168A686CE}"/>
              </a:ext>
            </a:extLst>
          </p:cNvPr>
          <p:cNvSpPr txBox="1"/>
          <p:nvPr/>
        </p:nvSpPr>
        <p:spPr>
          <a:xfrm>
            <a:off x="4258427" y="1623984"/>
            <a:ext cx="1066799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 err="1"/>
              <a:t>DPoser</a:t>
            </a:r>
            <a:r>
              <a:rPr lang="en-GB" sz="499" dirty="0"/>
              <a:t> (Lu et al., 2022)</a:t>
            </a:r>
            <a:endParaRPr lang="en-FR" sz="49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322DE-CEB8-1C20-E3BF-5F8A8632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07" y="788194"/>
            <a:ext cx="1919705" cy="83579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5C7AFAE-68C2-7E4F-87D7-F5C4A9C0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43" y="1892093"/>
            <a:ext cx="1599700" cy="948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54593B-688E-E5C3-7AFE-2372B48D50D1}"/>
              </a:ext>
            </a:extLst>
          </p:cNvPr>
          <p:cNvSpPr txBox="1"/>
          <p:nvPr/>
        </p:nvSpPr>
        <p:spPr>
          <a:xfrm>
            <a:off x="4426198" y="2843269"/>
            <a:ext cx="693571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Motion Curves</a:t>
            </a:r>
            <a:endParaRPr lang="en-FR" sz="499" dirty="0"/>
          </a:p>
        </p:txBody>
      </p:sp>
      <p:pic>
        <p:nvPicPr>
          <p:cNvPr id="14" name="Picture 13" descr="A person in a blue shirt&#10;&#10;Description automatically generated">
            <a:extLst>
              <a:ext uri="{FF2B5EF4-FFF2-40B4-BE49-F238E27FC236}">
                <a16:creationId xmlns:a16="http://schemas.microsoft.com/office/drawing/2014/main" id="{125209BA-8779-ECC6-EBF0-B839C48E2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2" y="2623928"/>
            <a:ext cx="722877" cy="1016794"/>
          </a:xfrm>
          <a:prstGeom prst="rect">
            <a:avLst/>
          </a:prstGeom>
        </p:spPr>
      </p:pic>
      <p:pic>
        <p:nvPicPr>
          <p:cNvPr id="16" name="Picture 15" descr="A wireframe of a person saluting&#10;&#10;Description automatically generated">
            <a:extLst>
              <a:ext uri="{FF2B5EF4-FFF2-40B4-BE49-F238E27FC236}">
                <a16:creationId xmlns:a16="http://schemas.microsoft.com/office/drawing/2014/main" id="{79833E93-FD06-3370-22B4-7F8A3E322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98" y="2664712"/>
            <a:ext cx="1077737" cy="935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56D33-5C42-B099-9C37-8A88D57B1764}"/>
              </a:ext>
            </a:extLst>
          </p:cNvPr>
          <p:cNvSpPr txBox="1"/>
          <p:nvPr/>
        </p:nvSpPr>
        <p:spPr>
          <a:xfrm>
            <a:off x="799685" y="3634062"/>
            <a:ext cx="693571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Good Tree</a:t>
            </a:r>
            <a:endParaRPr lang="en-FR" sz="499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B7B0D9-9385-E8FF-0F7B-24E4F5483C0E}"/>
              </a:ext>
            </a:extLst>
          </p:cNvPr>
          <p:cNvSpPr txBox="1"/>
          <p:nvPr/>
        </p:nvSpPr>
        <p:spPr>
          <a:xfrm>
            <a:off x="2104962" y="3595653"/>
            <a:ext cx="853573" cy="2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99" dirty="0"/>
              <a:t>Overfitting due to Bayesian assumption</a:t>
            </a:r>
            <a:endParaRPr lang="en-FR" sz="499" dirty="0"/>
          </a:p>
        </p:txBody>
      </p:sp>
    </p:spTree>
    <p:extLst>
      <p:ext uri="{BB962C8B-B14F-4D97-AF65-F5344CB8AC3E}">
        <p14:creationId xmlns:p14="http://schemas.microsoft.com/office/powerpoint/2010/main" val="221208999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95192" y="1729621"/>
            <a:ext cx="1169063" cy="290465"/>
          </a:xfrm>
          <a:prstGeom prst="rect">
            <a:avLst/>
          </a:prstGeom>
        </p:spPr>
        <p:txBody>
          <a:bodyPr vert="horz" wrap="square" lIns="0" tIns="21400" rIns="0" bIns="0" rtlCol="0">
            <a:spAutoFit/>
          </a:bodyPr>
          <a:lstStyle/>
          <a:p>
            <a:pPr marL="15852" algn="ctr">
              <a:spcBef>
                <a:spcPts val="169"/>
              </a:spcBef>
            </a:pPr>
            <a:r>
              <a:rPr lang="en-US" sz="1747" b="1" spc="-67" dirty="0">
                <a:solidFill>
                  <a:srgbClr val="1D1E3F"/>
                </a:solidFill>
                <a:latin typeface="Arial"/>
                <a:cs typeface="Arial"/>
              </a:rPr>
              <a:t>Thank you</a:t>
            </a:r>
            <a:endParaRPr sz="1747" dirty="0">
              <a:solidFill>
                <a:srgbClr val="1D1E3F"/>
              </a:solidFill>
              <a:latin typeface="Arial"/>
              <a:cs typeface="Arial"/>
            </a:endParaRPr>
          </a:p>
        </p:txBody>
      </p:sp>
      <p:sp>
        <p:nvSpPr>
          <p:cNvPr id="32" name="PB3">
            <a:extLst>
              <a:ext uri="{FF2B5EF4-FFF2-40B4-BE49-F238E27FC236}">
                <a16:creationId xmlns:a16="http://schemas.microsoft.com/office/drawing/2014/main" id="{8A31CC21-764E-40CB-B525-F4BDBFDC6EE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PB4">
            <a:extLst>
              <a:ext uri="{FF2B5EF4-FFF2-40B4-BE49-F238E27FC236}">
                <a16:creationId xmlns:a16="http://schemas.microsoft.com/office/drawing/2014/main" id="{1F3F5D75-76CC-434D-A766-90FC8A87B0E1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5">
            <a:extLst>
              <a:ext uri="{FF2B5EF4-FFF2-40B4-BE49-F238E27FC236}">
                <a16:creationId xmlns:a16="http://schemas.microsoft.com/office/drawing/2014/main" id="{5A29D7C9-7C18-410B-80BD-970D259326BF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6">
            <a:extLst>
              <a:ext uri="{FF2B5EF4-FFF2-40B4-BE49-F238E27FC236}">
                <a16:creationId xmlns:a16="http://schemas.microsoft.com/office/drawing/2014/main" id="{12D17D10-EB5D-44C3-BF6A-D050635AF928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7">
            <a:extLst>
              <a:ext uri="{FF2B5EF4-FFF2-40B4-BE49-F238E27FC236}">
                <a16:creationId xmlns:a16="http://schemas.microsoft.com/office/drawing/2014/main" id="{FF1FCFE5-CF6C-45D1-B513-6EF505FD110B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8">
            <a:extLst>
              <a:ext uri="{FF2B5EF4-FFF2-40B4-BE49-F238E27FC236}">
                <a16:creationId xmlns:a16="http://schemas.microsoft.com/office/drawing/2014/main" id="{5F16A35D-9015-449F-B43A-7C89E808891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9">
            <a:extLst>
              <a:ext uri="{FF2B5EF4-FFF2-40B4-BE49-F238E27FC236}">
                <a16:creationId xmlns:a16="http://schemas.microsoft.com/office/drawing/2014/main" id="{13C6A0FD-08C3-4EC0-AFA9-85D22EB4DF3B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10">
            <a:extLst>
              <a:ext uri="{FF2B5EF4-FFF2-40B4-BE49-F238E27FC236}">
                <a16:creationId xmlns:a16="http://schemas.microsoft.com/office/drawing/2014/main" id="{3C95D206-87D5-4862-AA48-0DAF84C4B6D0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1">
            <a:extLst>
              <a:ext uri="{FF2B5EF4-FFF2-40B4-BE49-F238E27FC236}">
                <a16:creationId xmlns:a16="http://schemas.microsoft.com/office/drawing/2014/main" id="{4FDD523A-0C8C-4B55-9315-3C122B10A3D6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2">
            <a:extLst>
              <a:ext uri="{FF2B5EF4-FFF2-40B4-BE49-F238E27FC236}">
                <a16:creationId xmlns:a16="http://schemas.microsoft.com/office/drawing/2014/main" id="{210472F5-1B2E-4E7F-A9A4-6D178DCD91EC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3">
            <a:extLst>
              <a:ext uri="{FF2B5EF4-FFF2-40B4-BE49-F238E27FC236}">
                <a16:creationId xmlns:a16="http://schemas.microsoft.com/office/drawing/2014/main" id="{8307D208-5AB3-497E-9365-038E641E005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4">
            <a:extLst>
              <a:ext uri="{FF2B5EF4-FFF2-40B4-BE49-F238E27FC236}">
                <a16:creationId xmlns:a16="http://schemas.microsoft.com/office/drawing/2014/main" id="{5BD6714F-73B3-4C67-8BCA-C4528C7C83FF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5">
            <a:extLst>
              <a:ext uri="{FF2B5EF4-FFF2-40B4-BE49-F238E27FC236}">
                <a16:creationId xmlns:a16="http://schemas.microsoft.com/office/drawing/2014/main" id="{4713A6AD-2008-4932-B06B-178F9A8A4C7E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6">
            <a:extLst>
              <a:ext uri="{FF2B5EF4-FFF2-40B4-BE49-F238E27FC236}">
                <a16:creationId xmlns:a16="http://schemas.microsoft.com/office/drawing/2014/main" id="{F2CEA7FE-8F36-4123-B960-BA41B535ED8F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7">
            <a:extLst>
              <a:ext uri="{FF2B5EF4-FFF2-40B4-BE49-F238E27FC236}">
                <a16:creationId xmlns:a16="http://schemas.microsoft.com/office/drawing/2014/main" id="{D658C879-0B10-47FC-B7C5-23152C955A13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8">
            <a:extLst>
              <a:ext uri="{FF2B5EF4-FFF2-40B4-BE49-F238E27FC236}">
                <a16:creationId xmlns:a16="http://schemas.microsoft.com/office/drawing/2014/main" id="{C44A82A4-5B47-4C28-BE77-622D81B449C3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9">
            <a:extLst>
              <a:ext uri="{FF2B5EF4-FFF2-40B4-BE49-F238E27FC236}">
                <a16:creationId xmlns:a16="http://schemas.microsoft.com/office/drawing/2014/main" id="{B95029F1-6D38-48A2-9192-A3AC5F368BAD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B0">
            <a:extLst>
              <a:ext uri="{FF2B5EF4-FFF2-40B4-BE49-F238E27FC236}">
                <a16:creationId xmlns:a16="http://schemas.microsoft.com/office/drawing/2014/main" id="{51AE2D59-AE71-F863-CC87-C205D863B6D0}"/>
              </a:ext>
            </a:extLst>
          </p:cNvPr>
          <p:cNvSpPr/>
          <p:nvPr/>
        </p:nvSpPr>
        <p:spPr>
          <a:xfrm>
            <a:off x="5439444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94" y="67371"/>
            <a:ext cx="4543453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Introduction</a:t>
            </a:r>
            <a:endParaRPr spc="-94" dirty="0"/>
          </a:p>
        </p:txBody>
      </p:sp>
      <p:sp>
        <p:nvSpPr>
          <p:cNvPr id="3" name="object 3"/>
          <p:cNvSpPr txBox="1"/>
          <p:nvPr/>
        </p:nvSpPr>
        <p:spPr>
          <a:xfrm>
            <a:off x="212726" y="923361"/>
            <a:ext cx="5344362" cy="1082165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1D1E3F"/>
                </a:solidFill>
                <a:latin typeface="Tahoma"/>
                <a:cs typeface="Tahoma"/>
              </a:rPr>
              <a:t>Is Sign Language Universal? </a:t>
            </a:r>
            <a:r>
              <a:rPr lang="en-US" sz="1100" dirty="0">
                <a:solidFill>
                  <a:srgbClr val="1D1E3F"/>
                </a:solidFill>
                <a:latin typeface="Tahoma"/>
                <a:cs typeface="Tahoma"/>
              </a:rPr>
              <a:t>– No it’s local and can vary from region to region.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lvl="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1D1E3F"/>
                </a:solidFill>
                <a:latin typeface="Tahoma"/>
                <a:cs typeface="Tahoma"/>
              </a:rPr>
              <a:t>Is Sign Language based on the regional written/spoken languages? </a:t>
            </a:r>
            <a:r>
              <a:rPr lang="en-US" sz="1100" dirty="0">
                <a:solidFill>
                  <a:srgbClr val="1D1E3F"/>
                </a:solidFill>
                <a:latin typeface="Tahoma"/>
                <a:cs typeface="Tahoma"/>
              </a:rPr>
              <a:t>– Yes and No</a:t>
            </a:r>
            <a:endParaRPr lang="en-US" sz="1100" b="1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15852">
              <a:spcBef>
                <a:spcPts val="119"/>
              </a:spcBef>
            </a:pPr>
            <a:endParaRPr lang="en-US" sz="1100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DDFD244-45C5-68E8-2D42-2B4C28DB03BA}"/>
              </a:ext>
            </a:extLst>
          </p:cNvPr>
          <p:cNvSpPr/>
          <p:nvPr/>
        </p:nvSpPr>
        <p:spPr>
          <a:xfrm>
            <a:off x="319676" y="3912912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252C2-290B-0E6A-5835-DE24EFD27527}"/>
              </a:ext>
            </a:extLst>
          </p:cNvPr>
          <p:cNvSpPr txBox="1"/>
          <p:nvPr/>
        </p:nvSpPr>
        <p:spPr>
          <a:xfrm>
            <a:off x="177215" y="2966329"/>
            <a:ext cx="5379873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 algn="ctr">
              <a:spcBef>
                <a:spcPts val="119"/>
              </a:spcBef>
            </a:pPr>
            <a:r>
              <a:rPr lang="en-US" sz="1800" b="1" dirty="0">
                <a:solidFill>
                  <a:srgbClr val="1D1E3F"/>
                </a:solidFill>
                <a:latin typeface="Tahoma"/>
                <a:cs typeface="Tahoma"/>
              </a:rPr>
              <a:t>Generation of Sign Language motion on a virtual signer from some data.</a:t>
            </a:r>
          </a:p>
          <a:p>
            <a:pPr marL="15852" algn="ctr">
              <a:spcBef>
                <a:spcPts val="119"/>
              </a:spcBef>
            </a:pPr>
            <a:r>
              <a:rPr lang="en-US" sz="900" dirty="0">
                <a:solidFill>
                  <a:srgbClr val="1D1E3F"/>
                </a:solidFill>
                <a:latin typeface="Tahoma"/>
                <a:cs typeface="Tahoma"/>
              </a:rPr>
              <a:t>Applications in Education, Media, Health Care, Virtual Assistants, etc.</a:t>
            </a:r>
            <a:endParaRPr lang="en-US" sz="1800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pic>
        <p:nvPicPr>
          <p:cNvPr id="1026" name="Picture 2" descr="Avatar signing AIRPORT | Download Scientific Diagram">
            <a:extLst>
              <a:ext uri="{FF2B5EF4-FFF2-40B4-BE49-F238E27FC236}">
                <a16:creationId xmlns:a16="http://schemas.microsoft.com/office/drawing/2014/main" id="{F6D256D6-B481-7E8A-2E70-E8E4A2A5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20" y="1544575"/>
            <a:ext cx="982277" cy="11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670BF5-FF6A-1B16-F1B1-5AB61CB23684}"/>
              </a:ext>
            </a:extLst>
          </p:cNvPr>
          <p:cNvSpPr txBox="1"/>
          <p:nvPr/>
        </p:nvSpPr>
        <p:spPr>
          <a:xfrm>
            <a:off x="2101348" y="2707703"/>
            <a:ext cx="15567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 algn="ctr">
              <a:spcBef>
                <a:spcPts val="119"/>
              </a:spcBef>
            </a:pPr>
            <a:r>
              <a:rPr lang="en-US" sz="700" dirty="0" err="1">
                <a:solidFill>
                  <a:schemeClr val="tx1"/>
                </a:solidFill>
                <a:latin typeface="Tahoma"/>
                <a:cs typeface="Tahoma"/>
              </a:rPr>
              <a:t>SigML</a:t>
            </a:r>
            <a:r>
              <a:rPr lang="en-US" sz="700" dirty="0">
                <a:solidFill>
                  <a:schemeClr val="tx1"/>
                </a:solidFill>
                <a:latin typeface="Tahoma"/>
                <a:cs typeface="Tahoma"/>
              </a:rPr>
              <a:t> (Elliot et al., 2004)</a:t>
            </a:r>
            <a:endParaRPr lang="en-US" sz="700" i="1" dirty="0">
              <a:solidFill>
                <a:schemeClr val="tx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2707546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94" y="67371"/>
            <a:ext cx="4543453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Sign Language Representation</a:t>
            </a:r>
            <a:endParaRPr spc="-94" dirty="0"/>
          </a:p>
        </p:txBody>
      </p:sp>
      <p:sp>
        <p:nvSpPr>
          <p:cNvPr id="3" name="object 3"/>
          <p:cNvSpPr txBox="1"/>
          <p:nvPr/>
        </p:nvSpPr>
        <p:spPr>
          <a:xfrm>
            <a:off x="212725" y="923361"/>
            <a:ext cx="5547055" cy="20724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latin typeface="Tahoma"/>
                <a:cs typeface="Tahoma"/>
              </a:rPr>
              <a:t>Mostly represented as a sequence of glosses.</a:t>
            </a: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DDFD244-45C5-68E8-2D42-2B4C28DB03BA}"/>
              </a:ext>
            </a:extLst>
          </p:cNvPr>
          <p:cNvSpPr/>
          <p:nvPr/>
        </p:nvSpPr>
        <p:spPr>
          <a:xfrm>
            <a:off x="319676" y="3912912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7D62A17-F894-94F5-41F5-FCFDAAC9A735}"/>
              </a:ext>
            </a:extLst>
          </p:cNvPr>
          <p:cNvSpPr txBox="1"/>
          <p:nvPr/>
        </p:nvSpPr>
        <p:spPr>
          <a:xfrm>
            <a:off x="1900964" y="3003730"/>
            <a:ext cx="3736598" cy="717963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D1E3F"/>
                </a:solidFill>
                <a:latin typeface="Tahoma"/>
                <a:cs typeface="Tahoma"/>
              </a:rPr>
              <a:t>Allows us to write parameterized signed forms for semantic functions.</a:t>
            </a:r>
          </a:p>
          <a:p>
            <a:pPr marL="15852">
              <a:spcBef>
                <a:spcPts val="119"/>
              </a:spcBef>
            </a:pPr>
            <a:endParaRPr lang="en-US" sz="11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D1E3F"/>
                </a:solidFill>
                <a:latin typeface="Tahoma"/>
                <a:cs typeface="Tahoma"/>
              </a:rPr>
              <a:t>Non-linear and generates a timeline.</a:t>
            </a: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06BDAAB5-ABF6-8FCF-95E4-9914DB58F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6" y="2967617"/>
            <a:ext cx="654271" cy="788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851FD-0D62-A5C3-C755-FB386579A3E5}"/>
              </a:ext>
            </a:extLst>
          </p:cNvPr>
          <p:cNvSpPr txBox="1"/>
          <p:nvPr/>
        </p:nvSpPr>
        <p:spPr>
          <a:xfrm>
            <a:off x="2264208" y="1235091"/>
            <a:ext cx="14440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000" dirty="0">
                <a:solidFill>
                  <a:srgbClr val="FF0000"/>
                </a:solidFill>
                <a:latin typeface="Tahoma"/>
                <a:cs typeface="Tahoma"/>
              </a:rPr>
              <a:t>Let’s meet tomorrow.</a:t>
            </a:r>
            <a:endParaRPr lang="en-US" sz="1000" i="1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5CBC330-ACAF-BF9C-833F-7168F1430C4E}"/>
              </a:ext>
            </a:extLst>
          </p:cNvPr>
          <p:cNvSpPr/>
          <p:nvPr/>
        </p:nvSpPr>
        <p:spPr>
          <a:xfrm rot="16200000">
            <a:off x="2636256" y="1241131"/>
            <a:ext cx="45719" cy="52608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4E20B68E-B8F1-65B8-BD9B-154A0E0A7391}"/>
              </a:ext>
            </a:extLst>
          </p:cNvPr>
          <p:cNvSpPr/>
          <p:nvPr/>
        </p:nvSpPr>
        <p:spPr>
          <a:xfrm rot="16200000">
            <a:off x="3233838" y="1248868"/>
            <a:ext cx="45719" cy="52608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4E3FC-DCCB-85FA-3783-4448B6ECDDFF}"/>
              </a:ext>
            </a:extLst>
          </p:cNvPr>
          <p:cNvSpPr txBox="1"/>
          <p:nvPr/>
        </p:nvSpPr>
        <p:spPr>
          <a:xfrm>
            <a:off x="2396074" y="1564588"/>
            <a:ext cx="56203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700" dirty="0">
                <a:solidFill>
                  <a:schemeClr val="tx2"/>
                </a:solidFill>
                <a:latin typeface="Tahoma"/>
                <a:cs typeface="Tahoma"/>
              </a:rPr>
              <a:t>meeting</a:t>
            </a:r>
            <a:endParaRPr lang="en-US" sz="700" i="1" dirty="0">
              <a:solidFill>
                <a:schemeClr val="tx2"/>
              </a:solidFill>
              <a:latin typeface="Tahoma"/>
              <a:cs typeface="Tahom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E9277-C85C-920E-08A4-0A31294161DB}"/>
              </a:ext>
            </a:extLst>
          </p:cNvPr>
          <p:cNvSpPr txBox="1"/>
          <p:nvPr/>
        </p:nvSpPr>
        <p:spPr>
          <a:xfrm>
            <a:off x="2957699" y="1566790"/>
            <a:ext cx="6542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700" dirty="0">
                <a:solidFill>
                  <a:schemeClr val="tx2"/>
                </a:solidFill>
                <a:latin typeface="Tahoma"/>
                <a:cs typeface="Tahoma"/>
              </a:rPr>
              <a:t>tomorrow</a:t>
            </a:r>
            <a:endParaRPr lang="en-US" sz="700" i="1" dirty="0">
              <a:solidFill>
                <a:schemeClr val="tx2"/>
              </a:solidFill>
              <a:latin typeface="Tahoma"/>
              <a:cs typeface="Tahom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E71FD29-257B-01EE-EBBB-451E23FF705C}"/>
              </a:ext>
            </a:extLst>
          </p:cNvPr>
          <p:cNvSpPr txBox="1"/>
          <p:nvPr/>
        </p:nvSpPr>
        <p:spPr>
          <a:xfrm>
            <a:off x="3192372" y="2006623"/>
            <a:ext cx="2087400" cy="546121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800" b="1" dirty="0">
                <a:latin typeface="Tahoma"/>
                <a:cs typeface="Tahoma"/>
              </a:rPr>
              <a:t>Problems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latin typeface="Tahoma"/>
                <a:cs typeface="Tahoma"/>
              </a:rPr>
              <a:t>Assumes signs as a sequence 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latin typeface="Tahoma"/>
                <a:cs typeface="Tahoma"/>
              </a:rPr>
              <a:t>Relies on the spoken/written language</a:t>
            </a:r>
          </a:p>
          <a:p>
            <a:pPr marL="15852">
              <a:spcBef>
                <a:spcPts val="119"/>
              </a:spcBef>
            </a:pPr>
            <a:endParaRPr lang="en-US" sz="800" dirty="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3697C-18C4-B2EB-E5A4-562560474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1" y="1336709"/>
            <a:ext cx="1118678" cy="2278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4FEE9F-7D93-4868-FBD7-9593A8C8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2" y="1777222"/>
            <a:ext cx="210676" cy="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AC3BC0-601D-92E5-B4B5-FDDD5DA172DC}"/>
              </a:ext>
            </a:extLst>
          </p:cNvPr>
          <p:cNvSpPr txBox="1"/>
          <p:nvPr/>
        </p:nvSpPr>
        <p:spPr>
          <a:xfrm>
            <a:off x="517525" y="1551884"/>
            <a:ext cx="15567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 algn="ctr">
              <a:spcBef>
                <a:spcPts val="119"/>
              </a:spcBef>
            </a:pPr>
            <a:r>
              <a:rPr lang="en-US" sz="700" dirty="0" err="1">
                <a:solidFill>
                  <a:schemeClr val="tx1"/>
                </a:solidFill>
                <a:latin typeface="Tahoma"/>
                <a:cs typeface="Tahoma"/>
              </a:rPr>
              <a:t>HamNoSys</a:t>
            </a:r>
            <a:r>
              <a:rPr lang="en-US" sz="700" dirty="0">
                <a:solidFill>
                  <a:schemeClr val="tx1"/>
                </a:solidFill>
                <a:latin typeface="Tahoma"/>
                <a:cs typeface="Tahoma"/>
              </a:rPr>
              <a:t> (Hanke, 1980)</a:t>
            </a:r>
            <a:endParaRPr lang="en-US" sz="700" i="1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BEC8E-D8DC-8242-D2FA-FFEA44E259BF}"/>
              </a:ext>
            </a:extLst>
          </p:cNvPr>
          <p:cNvSpPr txBox="1"/>
          <p:nvPr/>
        </p:nvSpPr>
        <p:spPr>
          <a:xfrm>
            <a:off x="548821" y="2456589"/>
            <a:ext cx="15567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 algn="ctr">
              <a:spcBef>
                <a:spcPts val="119"/>
              </a:spcBef>
            </a:pPr>
            <a:r>
              <a:rPr lang="en-US" sz="700" dirty="0" err="1">
                <a:solidFill>
                  <a:schemeClr val="tx1"/>
                </a:solidFill>
                <a:latin typeface="Tahoma"/>
                <a:cs typeface="Tahoma"/>
              </a:rPr>
              <a:t>SignWriting</a:t>
            </a:r>
            <a:r>
              <a:rPr lang="en-US" sz="700" dirty="0">
                <a:solidFill>
                  <a:schemeClr val="tx1"/>
                </a:solidFill>
                <a:latin typeface="Tahoma"/>
                <a:cs typeface="Tahoma"/>
              </a:rPr>
              <a:t> (Sutton, 1974)</a:t>
            </a:r>
            <a:endParaRPr lang="en-US" sz="700" i="1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2C190-1C7B-02B1-F1F9-422B056E90CD}"/>
              </a:ext>
            </a:extLst>
          </p:cNvPr>
          <p:cNvCxnSpPr/>
          <p:nvPr/>
        </p:nvCxnSpPr>
        <p:spPr>
          <a:xfrm>
            <a:off x="959689" y="2845594"/>
            <a:ext cx="3723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E15258-9A0D-33FB-013A-1D607B64C20E}"/>
              </a:ext>
            </a:extLst>
          </p:cNvPr>
          <p:cNvSpPr txBox="1"/>
          <p:nvPr/>
        </p:nvSpPr>
        <p:spPr>
          <a:xfrm>
            <a:off x="443483" y="3721693"/>
            <a:ext cx="15567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 algn="ctr">
              <a:spcBef>
                <a:spcPts val="119"/>
              </a:spcBef>
            </a:pPr>
            <a:r>
              <a:rPr lang="en-US" sz="700" dirty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sz="700" dirty="0" err="1">
                <a:solidFill>
                  <a:schemeClr val="tx1"/>
                </a:solidFill>
                <a:latin typeface="Tahoma"/>
                <a:cs typeface="Tahoma"/>
              </a:rPr>
              <a:t>Filhol</a:t>
            </a:r>
            <a:r>
              <a:rPr lang="en-US" sz="700" dirty="0">
                <a:solidFill>
                  <a:schemeClr val="tx1"/>
                </a:solidFill>
                <a:latin typeface="Tahoma"/>
                <a:cs typeface="Tahoma"/>
              </a:rPr>
              <a:t>, 2014)</a:t>
            </a:r>
            <a:endParaRPr lang="en-US" sz="700" i="1" dirty="0">
              <a:solidFill>
                <a:schemeClr val="tx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5756257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94" y="67371"/>
            <a:ext cx="4543453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AZee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DDFD244-45C5-68E8-2D42-2B4C28DB03BA}"/>
              </a:ext>
            </a:extLst>
          </p:cNvPr>
          <p:cNvSpPr/>
          <p:nvPr/>
        </p:nvSpPr>
        <p:spPr>
          <a:xfrm>
            <a:off x="319676" y="3912912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851FD-0D62-A5C3-C755-FB386579A3E5}"/>
              </a:ext>
            </a:extLst>
          </p:cNvPr>
          <p:cNvSpPr txBox="1"/>
          <p:nvPr/>
        </p:nvSpPr>
        <p:spPr>
          <a:xfrm>
            <a:off x="1050925" y="722587"/>
            <a:ext cx="14440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000" dirty="0">
                <a:solidFill>
                  <a:srgbClr val="FF0000"/>
                </a:solidFill>
                <a:latin typeface="Tahoma"/>
                <a:cs typeface="Tahoma"/>
              </a:rPr>
              <a:t>Let’s meet tomorrow.</a:t>
            </a:r>
            <a:endParaRPr lang="en-US" sz="1000" i="1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78A830-24B2-A6BF-1AA4-F14E4FB807D1}"/>
              </a:ext>
            </a:extLst>
          </p:cNvPr>
          <p:cNvCxnSpPr>
            <a:stCxn id="8" idx="2"/>
          </p:cNvCxnSpPr>
          <p:nvPr/>
        </p:nvCxnSpPr>
        <p:spPr>
          <a:xfrm flipH="1">
            <a:off x="1772967" y="968808"/>
            <a:ext cx="1" cy="23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4522F3C-C5B3-EDEA-5858-82B497063A37}"/>
              </a:ext>
            </a:extLst>
          </p:cNvPr>
          <p:cNvGrpSpPr/>
          <p:nvPr/>
        </p:nvGrpSpPr>
        <p:grpSpPr>
          <a:xfrm>
            <a:off x="1417809" y="1075018"/>
            <a:ext cx="1847522" cy="1213831"/>
            <a:chOff x="1001357" y="2372733"/>
            <a:chExt cx="2584598" cy="16980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9D642B-FAAF-AF49-A3FB-4C907BF3548B}"/>
                </a:ext>
              </a:extLst>
            </p:cNvPr>
            <p:cNvSpPr/>
            <p:nvPr/>
          </p:nvSpPr>
          <p:spPr>
            <a:xfrm>
              <a:off x="1001357" y="2676480"/>
              <a:ext cx="993703" cy="1236432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FR" sz="700" dirty="0"/>
                <a:t>:side-info</a:t>
              </a:r>
            </a:p>
            <a:p>
              <a:r>
                <a:rPr lang="en-FR" sz="700" dirty="0"/>
                <a:t>    'focus</a:t>
              </a:r>
            </a:p>
            <a:p>
              <a:r>
                <a:rPr lang="en-FR" sz="700" dirty="0"/>
                <a:t>    :meet</a:t>
              </a:r>
            </a:p>
            <a:p>
              <a:r>
                <a:rPr lang="en-FR" sz="700" dirty="0"/>
                <a:t>    'info</a:t>
              </a:r>
            </a:p>
            <a:p>
              <a:r>
                <a:rPr lang="en-FR" sz="700" dirty="0"/>
                <a:t>    :tomorrow</a:t>
              </a:r>
            </a:p>
            <a:p>
              <a:pPr marL="15852" algn="l">
                <a:spcBef>
                  <a:spcPts val="119"/>
                </a:spcBef>
              </a:pPr>
              <a:endParaRPr lang="en-FR" sz="7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9B12DF-2A2A-B4AA-384E-B4E33C8E982A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1995061" y="2597681"/>
              <a:ext cx="674415" cy="697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89AC6E-4009-B551-8D5A-2883B80022B5}"/>
                </a:ext>
              </a:extLst>
            </p:cNvPr>
            <p:cNvCxnSpPr>
              <a:cxnSpLocks/>
              <a:stCxn id="22" idx="3"/>
              <a:endCxn id="25" idx="1"/>
            </p:cNvCxnSpPr>
            <p:nvPr/>
          </p:nvCxnSpPr>
          <p:spPr>
            <a:xfrm>
              <a:off x="1995061" y="3294696"/>
              <a:ext cx="678726" cy="13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5C637B-086C-A453-8043-91BF19369D51}"/>
                </a:ext>
              </a:extLst>
            </p:cNvPr>
            <p:cNvSpPr/>
            <p:nvPr/>
          </p:nvSpPr>
          <p:spPr>
            <a:xfrm>
              <a:off x="2673787" y="3083231"/>
              <a:ext cx="891165" cy="44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52" algn="ctr">
                <a:spcBef>
                  <a:spcPts val="119"/>
                </a:spcBef>
              </a:pPr>
              <a:r>
                <a:rPr lang="en-US" sz="1050" dirty="0">
                  <a:latin typeface="Tahoma"/>
                  <a:cs typeface="Tahoma"/>
                </a:rPr>
                <a:t>INFO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EC4CB6-C874-2FC6-529D-22B8C3B5A7E1}"/>
                </a:ext>
              </a:extLst>
            </p:cNvPr>
            <p:cNvSpPr/>
            <p:nvPr/>
          </p:nvSpPr>
          <p:spPr>
            <a:xfrm>
              <a:off x="2669475" y="2372733"/>
              <a:ext cx="891165" cy="44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52" algn="ctr">
                <a:spcBef>
                  <a:spcPts val="119"/>
                </a:spcBef>
              </a:pPr>
              <a:r>
                <a:rPr lang="en-US" sz="1050" dirty="0">
                  <a:latin typeface="Tahoma"/>
                  <a:cs typeface="Tahoma"/>
                </a:rPr>
                <a:t>FOCUS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AC1D5C-A7BE-2472-1AAF-76CEA20BD2CE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1995061" y="3294696"/>
              <a:ext cx="699732" cy="635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1F1F21-DBAE-FFDB-FDB0-BA29138F99C7}"/>
                </a:ext>
              </a:extLst>
            </p:cNvPr>
            <p:cNvSpPr/>
            <p:nvPr/>
          </p:nvSpPr>
          <p:spPr>
            <a:xfrm>
              <a:off x="2694792" y="3790112"/>
              <a:ext cx="891163" cy="280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c</a:t>
              </a:r>
              <a:r>
                <a:rPr lang="en-FR" sz="1100" dirty="0"/>
                <a:t>hin-up</a:t>
              </a:r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810F037B-1FCE-0B7F-63A4-B60C5AD6CB4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247235" y="1235815"/>
            <a:ext cx="482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8F3ACE14-FA8E-3824-ABE8-6AC8C93D4539}"/>
              </a:ext>
            </a:extLst>
          </p:cNvPr>
          <p:cNvSpPr/>
          <p:nvPr/>
        </p:nvSpPr>
        <p:spPr>
          <a:xfrm>
            <a:off x="3765969" y="1075017"/>
            <a:ext cx="637022" cy="32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00" dirty="0">
                <a:latin typeface="Tahoma"/>
                <a:cs typeface="Tahoma"/>
              </a:rPr>
              <a:t>:meet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7545851-72AB-BA32-B33E-0FC9CDD07BEB}"/>
              </a:ext>
            </a:extLst>
          </p:cNvPr>
          <p:cNvCxnSpPr>
            <a:cxnSpLocks/>
          </p:cNvCxnSpPr>
          <p:nvPr/>
        </p:nvCxnSpPr>
        <p:spPr>
          <a:xfrm>
            <a:off x="3247235" y="1765015"/>
            <a:ext cx="482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CF851D7D-8D72-213A-DCA6-4CEFB10F685C}"/>
              </a:ext>
            </a:extLst>
          </p:cNvPr>
          <p:cNvSpPr/>
          <p:nvPr/>
        </p:nvSpPr>
        <p:spPr>
          <a:xfrm>
            <a:off x="3765969" y="1604217"/>
            <a:ext cx="637022" cy="32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700" dirty="0">
                <a:latin typeface="Tahoma"/>
                <a:cs typeface="Tahoma"/>
              </a:rPr>
              <a:t>:tomorrow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18B86-1BEF-C7BA-3133-B3597080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7" y="2876912"/>
            <a:ext cx="5321896" cy="735315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174DA48D-3E9A-F256-FCE7-CC0ED9DD9F08}"/>
              </a:ext>
            </a:extLst>
          </p:cNvPr>
          <p:cNvSpPr/>
          <p:nvPr/>
        </p:nvSpPr>
        <p:spPr>
          <a:xfrm>
            <a:off x="1750107" y="2392516"/>
            <a:ext cx="45719" cy="28403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DF7D4-EAF9-377E-124C-E852FCFF43F4}"/>
              </a:ext>
            </a:extLst>
          </p:cNvPr>
          <p:cNvSpPr txBox="1"/>
          <p:nvPr/>
        </p:nvSpPr>
        <p:spPr>
          <a:xfrm>
            <a:off x="2559721" y="3597149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570595850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93128"/>
            <a:ext cx="5691851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Pre-animated Signs or “shortcuts”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ACAF6D3-5C19-2F61-357E-4A7D617268EE}"/>
              </a:ext>
            </a:extLst>
          </p:cNvPr>
          <p:cNvSpPr/>
          <p:nvPr/>
        </p:nvSpPr>
        <p:spPr>
          <a:xfrm>
            <a:off x="316963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4171A5-920C-8E34-C4E1-F53B7BCF1BE4}"/>
              </a:ext>
            </a:extLst>
          </p:cNvPr>
          <p:cNvSpPr txBox="1"/>
          <p:nvPr/>
        </p:nvSpPr>
        <p:spPr>
          <a:xfrm>
            <a:off x="212725" y="702155"/>
            <a:ext cx="3276601" cy="133608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Can be Mocap, Artist defined, etc.</a:t>
            </a:r>
          </a:p>
          <a:p>
            <a:pPr marL="15852">
              <a:spcBef>
                <a:spcPts val="119"/>
              </a:spcBef>
            </a:pPr>
            <a:r>
              <a:rPr lang="en-US" sz="1000" u="sng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Advantages: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Looks natural.</a:t>
            </a:r>
          </a:p>
          <a:p>
            <a:pPr marL="15852">
              <a:spcBef>
                <a:spcPts val="119"/>
              </a:spcBef>
            </a:pPr>
            <a:r>
              <a:rPr lang="en-US" sz="1000" u="sng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Disadvantages: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Labor intensive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Difficult to isolate signs and reuse them(for Mocap)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Difficult to isolate identity of the signer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Problems with Re-targeting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F85DA9-DEEF-754B-A100-3AE593D85931}"/>
              </a:ext>
            </a:extLst>
          </p:cNvPr>
          <p:cNvGrpSpPr/>
          <p:nvPr/>
        </p:nvGrpSpPr>
        <p:grpSpPr>
          <a:xfrm>
            <a:off x="307762" y="2159794"/>
            <a:ext cx="3352066" cy="1566262"/>
            <a:chOff x="1831622" y="1717098"/>
            <a:chExt cx="3352066" cy="15662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83C86D-877D-17CD-0226-D3F2CEAA2A05}"/>
                </a:ext>
              </a:extLst>
            </p:cNvPr>
            <p:cNvSpPr txBox="1"/>
            <p:nvPr/>
          </p:nvSpPr>
          <p:spPr>
            <a:xfrm>
              <a:off x="1831622" y="1717098"/>
              <a:ext cx="14440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5852">
                <a:spcBef>
                  <a:spcPts val="119"/>
                </a:spcBef>
              </a:pPr>
              <a:r>
                <a:rPr lang="en-US" sz="1000" dirty="0">
                  <a:solidFill>
                    <a:srgbClr val="FF0000"/>
                  </a:solidFill>
                  <a:latin typeface="Tahoma"/>
                  <a:cs typeface="Tahoma"/>
                </a:rPr>
                <a:t>Let’s meet tomorrow.</a:t>
              </a:r>
              <a:endParaRPr lang="en-US" sz="1000" i="1" dirty="0">
                <a:solidFill>
                  <a:srgbClr val="FF0000"/>
                </a:solidFill>
                <a:latin typeface="Tahoma"/>
                <a:cs typeface="Tahoma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C81E7B-B2DA-0364-BD45-6EA831D99D5D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2553664" y="1963319"/>
              <a:ext cx="1" cy="231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2ABFF1-91F6-8795-51E3-7A635A0850D6}"/>
                </a:ext>
              </a:extLst>
            </p:cNvPr>
            <p:cNvGrpSpPr/>
            <p:nvPr/>
          </p:nvGrpSpPr>
          <p:grpSpPr>
            <a:xfrm>
              <a:off x="2198506" y="2069529"/>
              <a:ext cx="1847522" cy="1213831"/>
              <a:chOff x="1001357" y="2372733"/>
              <a:chExt cx="2584598" cy="169809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4DD40E-2925-5552-E14D-533AB49A5666}"/>
                  </a:ext>
                </a:extLst>
              </p:cNvPr>
              <p:cNvSpPr/>
              <p:nvPr/>
            </p:nvSpPr>
            <p:spPr>
              <a:xfrm>
                <a:off x="1001357" y="2676480"/>
                <a:ext cx="993703" cy="123643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FR" sz="700" dirty="0"/>
                  <a:t>:side-info</a:t>
                </a:r>
              </a:p>
              <a:p>
                <a:r>
                  <a:rPr lang="en-FR" sz="700" dirty="0"/>
                  <a:t>    'focus</a:t>
                </a:r>
              </a:p>
              <a:p>
                <a:r>
                  <a:rPr lang="en-FR" sz="700" dirty="0"/>
                  <a:t>    :meet</a:t>
                </a:r>
              </a:p>
              <a:p>
                <a:r>
                  <a:rPr lang="en-FR" sz="700" dirty="0"/>
                  <a:t>    'info</a:t>
                </a:r>
              </a:p>
              <a:p>
                <a:r>
                  <a:rPr lang="en-FR" sz="700" dirty="0"/>
                  <a:t>    :tomorrow</a:t>
                </a:r>
              </a:p>
              <a:p>
                <a:pPr marL="15852" algn="l">
                  <a:spcBef>
                    <a:spcPts val="119"/>
                  </a:spcBef>
                </a:pPr>
                <a:endParaRPr lang="en-FR" sz="7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C0C82AB-665A-D9F0-4030-49A4B07D087C}"/>
                  </a:ext>
                </a:extLst>
              </p:cNvPr>
              <p:cNvCxnSpPr>
                <a:cxnSpLocks/>
                <a:stCxn id="9" idx="3"/>
                <a:endCxn id="16" idx="1"/>
              </p:cNvCxnSpPr>
              <p:nvPr/>
            </p:nvCxnSpPr>
            <p:spPr>
              <a:xfrm flipV="1">
                <a:off x="1995061" y="2597681"/>
                <a:ext cx="674415" cy="6970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D028ED2-FFB9-8CF4-9D1E-1B54A9FA5829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1995061" y="3294696"/>
                <a:ext cx="678726" cy="13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B3A4964-62E6-2BC5-8E15-6E8F5930B549}"/>
                  </a:ext>
                </a:extLst>
              </p:cNvPr>
              <p:cNvSpPr/>
              <p:nvPr/>
            </p:nvSpPr>
            <p:spPr>
              <a:xfrm>
                <a:off x="2673787" y="3083231"/>
                <a:ext cx="891165" cy="4498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52" algn="ctr">
                  <a:spcBef>
                    <a:spcPts val="119"/>
                  </a:spcBef>
                </a:pPr>
                <a:r>
                  <a:rPr lang="en-US" sz="1050" dirty="0">
                    <a:latin typeface="Tahoma"/>
                    <a:cs typeface="Tahoma"/>
                  </a:rPr>
                  <a:t>INFO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9F4CE3-3F89-01C0-1BD0-182852D7D98F}"/>
                  </a:ext>
                </a:extLst>
              </p:cNvPr>
              <p:cNvSpPr/>
              <p:nvPr/>
            </p:nvSpPr>
            <p:spPr>
              <a:xfrm>
                <a:off x="2669475" y="2372733"/>
                <a:ext cx="891165" cy="4498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52" algn="ctr">
                  <a:spcBef>
                    <a:spcPts val="119"/>
                  </a:spcBef>
                </a:pPr>
                <a:r>
                  <a:rPr lang="en-US" sz="1050" dirty="0">
                    <a:latin typeface="Tahoma"/>
                    <a:cs typeface="Tahoma"/>
                  </a:rPr>
                  <a:t>FOCUS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69335C-4DDA-43EC-C726-031CC9044D3D}"/>
                  </a:ext>
                </a:extLst>
              </p:cNvPr>
              <p:cNvCxnSpPr>
                <a:cxnSpLocks/>
                <a:stCxn id="9" idx="3"/>
                <a:endCxn id="18" idx="1"/>
              </p:cNvCxnSpPr>
              <p:nvPr/>
            </p:nvCxnSpPr>
            <p:spPr>
              <a:xfrm>
                <a:off x="1995061" y="3294696"/>
                <a:ext cx="699732" cy="6357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75CBD5-02A3-2DD7-072F-FA2E53DDCD00}"/>
                  </a:ext>
                </a:extLst>
              </p:cNvPr>
              <p:cNvSpPr/>
              <p:nvPr/>
            </p:nvSpPr>
            <p:spPr>
              <a:xfrm>
                <a:off x="2694792" y="3790112"/>
                <a:ext cx="891163" cy="2807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c</a:t>
                </a:r>
                <a:r>
                  <a:rPr lang="en-FR" sz="1100" dirty="0"/>
                  <a:t>hin-up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FFF8105-07CC-5BAA-B393-9CCE32CF8B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27932" y="2230326"/>
              <a:ext cx="4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0F506A-36E0-117B-D392-5A6E67AEB2CE}"/>
                </a:ext>
              </a:extLst>
            </p:cNvPr>
            <p:cNvSpPr/>
            <p:nvPr/>
          </p:nvSpPr>
          <p:spPr>
            <a:xfrm>
              <a:off x="4546666" y="2069528"/>
              <a:ext cx="637022" cy="321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52" algn="ctr">
                <a:spcBef>
                  <a:spcPts val="119"/>
                </a:spcBef>
              </a:pPr>
              <a:r>
                <a:rPr lang="en-US" sz="900" dirty="0">
                  <a:latin typeface="Tahoma"/>
                  <a:cs typeface="Tahoma"/>
                </a:rPr>
                <a:t>:meet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69CE38-EB37-49AB-937B-B04BBF2480F8}"/>
                </a:ext>
              </a:extLst>
            </p:cNvPr>
            <p:cNvCxnSpPr>
              <a:cxnSpLocks/>
            </p:cNvCxnSpPr>
            <p:nvPr/>
          </p:nvCxnSpPr>
          <p:spPr>
            <a:xfrm>
              <a:off x="4027932" y="2759526"/>
              <a:ext cx="482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21FACF-C686-D276-7A0F-6207DA414D86}"/>
                </a:ext>
              </a:extLst>
            </p:cNvPr>
            <p:cNvSpPr/>
            <p:nvPr/>
          </p:nvSpPr>
          <p:spPr>
            <a:xfrm>
              <a:off x="4546666" y="2598728"/>
              <a:ext cx="637022" cy="321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52" algn="ctr">
                <a:spcBef>
                  <a:spcPts val="119"/>
                </a:spcBef>
              </a:pPr>
              <a:r>
                <a:rPr lang="en-US" sz="700" dirty="0">
                  <a:latin typeface="Tahoma"/>
                  <a:cs typeface="Tahoma"/>
                </a:rPr>
                <a:t>:tomorrow</a:t>
              </a:r>
            </a:p>
          </p:txBody>
        </p:sp>
      </p:grpSp>
      <p:pic>
        <p:nvPicPr>
          <p:cNvPr id="2050" name="Picture 2" descr="Motion-Capture 3D Sign Language Resources :: Department of Cybernetics, UWB  :: UI">
            <a:extLst>
              <a:ext uri="{FF2B5EF4-FFF2-40B4-BE49-F238E27FC236}">
                <a16:creationId xmlns:a16="http://schemas.microsoft.com/office/drawing/2014/main" id="{DC64D48D-01F9-FE6D-A3C8-F1E81981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67" y="785577"/>
            <a:ext cx="1732780" cy="9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07F6B2-231E-6773-29CC-DFE5F541FD92}"/>
              </a:ext>
            </a:extLst>
          </p:cNvPr>
          <p:cNvSpPr txBox="1"/>
          <p:nvPr/>
        </p:nvSpPr>
        <p:spPr>
          <a:xfrm>
            <a:off x="4350534" y="1702594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Mocap</a:t>
            </a:r>
          </a:p>
        </p:txBody>
      </p:sp>
      <p:pic>
        <p:nvPicPr>
          <p:cNvPr id="26" name="Picture 25" descr="A 3d model of a person&#10;&#10;Description automatically generated">
            <a:extLst>
              <a:ext uri="{FF2B5EF4-FFF2-40B4-BE49-F238E27FC236}">
                <a16:creationId xmlns:a16="http://schemas.microsoft.com/office/drawing/2014/main" id="{E0FBEFCC-0DEB-CD9D-7E52-B4045F0CE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10" y="2291626"/>
            <a:ext cx="647870" cy="550078"/>
          </a:xfrm>
          <a:prstGeom prst="rect">
            <a:avLst/>
          </a:prstGeom>
        </p:spPr>
      </p:pic>
      <p:pic>
        <p:nvPicPr>
          <p:cNvPr id="28" name="Picture 27" descr="A 3d model of a person&#10;&#10;Description automatically generated">
            <a:extLst>
              <a:ext uri="{FF2B5EF4-FFF2-40B4-BE49-F238E27FC236}">
                <a16:creationId xmlns:a16="http://schemas.microsoft.com/office/drawing/2014/main" id="{78D92DDA-2051-5ACD-89E3-474AA053C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04" y="2930643"/>
            <a:ext cx="639715" cy="54315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CE55F9-4AB6-9AE1-9E99-C5086B713088}"/>
              </a:ext>
            </a:extLst>
          </p:cNvPr>
          <p:cNvCxnSpPr>
            <a:cxnSpLocks/>
          </p:cNvCxnSpPr>
          <p:nvPr/>
        </p:nvCxnSpPr>
        <p:spPr>
          <a:xfrm>
            <a:off x="3659828" y="2673022"/>
            <a:ext cx="482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34CFC9-BEB9-8342-56F1-E9D45CA13A31}"/>
              </a:ext>
            </a:extLst>
          </p:cNvPr>
          <p:cNvCxnSpPr>
            <a:cxnSpLocks/>
          </p:cNvCxnSpPr>
          <p:nvPr/>
        </p:nvCxnSpPr>
        <p:spPr>
          <a:xfrm>
            <a:off x="3673999" y="3180899"/>
            <a:ext cx="482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6276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3" y="68365"/>
            <a:ext cx="5497701" cy="19987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200" dirty="0"/>
              <a:t>Background: Synthesis by Constraint Optimization(Low-level / Bottom-Up)</a:t>
            </a:r>
            <a:endParaRPr sz="1200"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20C0A1B-BAA7-9892-FB4B-073D10B9197A}"/>
              </a:ext>
            </a:extLst>
          </p:cNvPr>
          <p:cNvSpPr txBox="1"/>
          <p:nvPr/>
        </p:nvSpPr>
        <p:spPr>
          <a:xfrm>
            <a:off x="254061" y="593540"/>
            <a:ext cx="5497701" cy="100265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000" u="sng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Advantages: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A linguist can create signs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Easy to reuse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Fully robotic motion, i.e. no identity.</a:t>
            </a:r>
          </a:p>
          <a:p>
            <a:pPr marL="15852">
              <a:spcBef>
                <a:spcPts val="119"/>
              </a:spcBef>
            </a:pPr>
            <a:r>
              <a:rPr lang="en-US" sz="1000" u="sng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Disadvantages: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Doesn’t look natural since it’s robotic.</a:t>
            </a:r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D5FDBCCB-BDA9-7C58-A11E-63C984778D11}"/>
              </a:ext>
            </a:extLst>
          </p:cNvPr>
          <p:cNvSpPr/>
          <p:nvPr/>
        </p:nvSpPr>
        <p:spPr>
          <a:xfrm>
            <a:off x="316308" y="3883967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4AE9E-1C7F-EC7E-2FC3-B58419D9A4EE}"/>
              </a:ext>
            </a:extLst>
          </p:cNvPr>
          <p:cNvSpPr/>
          <p:nvPr/>
        </p:nvSpPr>
        <p:spPr>
          <a:xfrm>
            <a:off x="2123727" y="1658716"/>
            <a:ext cx="726456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dirty="0">
                <a:latin typeface="Tahoma"/>
                <a:cs typeface="Tahoma"/>
              </a:rPr>
              <a:t>:meet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D18FC0-B1A0-6677-DEBC-21E2BEE1095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86693" y="1908067"/>
            <a:ext cx="1700262" cy="48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0895D3-20F7-1299-6DCF-63E1F6B0279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486955" y="1908067"/>
            <a:ext cx="0" cy="47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A432C-E1B3-1F9E-7064-EB1799EE2AE5}"/>
              </a:ext>
            </a:extLst>
          </p:cNvPr>
          <p:cNvSpPr/>
          <p:nvPr/>
        </p:nvSpPr>
        <p:spPr>
          <a:xfrm>
            <a:off x="568237" y="2453764"/>
            <a:ext cx="436912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dirty="0">
                <a:latin typeface="Tahoma"/>
                <a:cs typeface="Tahoma"/>
              </a:rPr>
              <a:t>K1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D8866C-7DE8-6CE4-2D32-E51DE4192935}"/>
              </a:ext>
            </a:extLst>
          </p:cNvPr>
          <p:cNvSpPr/>
          <p:nvPr/>
        </p:nvSpPr>
        <p:spPr>
          <a:xfrm>
            <a:off x="3732140" y="2433546"/>
            <a:ext cx="540611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dirty="0">
                <a:latin typeface="Tahoma"/>
                <a:cs typeface="Tahoma"/>
              </a:rPr>
              <a:t>K2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C821B556-6730-7F5F-A476-233C0E45095D}"/>
              </a:ext>
            </a:extLst>
          </p:cNvPr>
          <p:cNvSpPr txBox="1"/>
          <p:nvPr/>
        </p:nvSpPr>
        <p:spPr>
          <a:xfrm>
            <a:off x="66327" y="2770373"/>
            <a:ext cx="1284553" cy="138317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Place right hand on chin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EEFC0931-9F16-9AF7-B4BF-0B11600411B9}"/>
              </a:ext>
            </a:extLst>
          </p:cNvPr>
          <p:cNvSpPr txBox="1"/>
          <p:nvPr/>
        </p:nvSpPr>
        <p:spPr>
          <a:xfrm>
            <a:off x="3189124" y="2731877"/>
            <a:ext cx="1499796" cy="274251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Place left hand on loc</a:t>
            </a:r>
          </a:p>
          <a:p>
            <a:pPr marL="187302" indent="-171450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Place right hand on left hand</a:t>
            </a:r>
          </a:p>
        </p:txBody>
      </p:sp>
      <p:pic>
        <p:nvPicPr>
          <p:cNvPr id="5" name="Picture 2" descr="What Is Inverse Kinematics? - MATLAB &amp; Simulink">
            <a:extLst>
              <a:ext uri="{FF2B5EF4-FFF2-40B4-BE49-F238E27FC236}">
                <a16:creationId xmlns:a16="http://schemas.microsoft.com/office/drawing/2014/main" id="{9A6F5E15-4773-4473-2EA9-C947C6D8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13" y="727627"/>
            <a:ext cx="1571412" cy="8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CC3929-145D-E168-D9D4-857B23C79D5F}"/>
              </a:ext>
            </a:extLst>
          </p:cNvPr>
          <p:cNvSpPr txBox="1"/>
          <p:nvPr/>
        </p:nvSpPr>
        <p:spPr>
          <a:xfrm>
            <a:off x="4590006" y="1442025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IK vs FK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1A5609-1F46-5BCC-688E-9FF0AB4E32E6}"/>
              </a:ext>
            </a:extLst>
          </p:cNvPr>
          <p:cNvCxnSpPr>
            <a:stCxn id="4" idx="2"/>
          </p:cNvCxnSpPr>
          <p:nvPr/>
        </p:nvCxnSpPr>
        <p:spPr>
          <a:xfrm>
            <a:off x="2486955" y="1908067"/>
            <a:ext cx="1499796" cy="47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3">
            <a:extLst>
              <a:ext uri="{FF2B5EF4-FFF2-40B4-BE49-F238E27FC236}">
                <a16:creationId xmlns:a16="http://schemas.microsoft.com/office/drawing/2014/main" id="{59D810CB-F197-21A9-2C74-877272CBD0E8}"/>
              </a:ext>
            </a:extLst>
          </p:cNvPr>
          <p:cNvSpPr txBox="1"/>
          <p:nvPr/>
        </p:nvSpPr>
        <p:spPr>
          <a:xfrm>
            <a:off x="1980738" y="2727640"/>
            <a:ext cx="1080198" cy="274251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87302" indent="-17145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Extend all 4 fingers</a:t>
            </a:r>
          </a:p>
          <a:p>
            <a:pPr marL="187302" indent="-171450" algn="l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Orient 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09881-101B-84CB-1C3F-E5A9472523AA}"/>
              </a:ext>
            </a:extLst>
          </p:cNvPr>
          <p:cNvSpPr/>
          <p:nvPr/>
        </p:nvSpPr>
        <p:spPr>
          <a:xfrm>
            <a:off x="2216650" y="2453588"/>
            <a:ext cx="540610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dirty="0">
                <a:latin typeface="Tahoma"/>
                <a:cs typeface="Tahoma"/>
              </a:rPr>
              <a:t>PERM</a:t>
            </a:r>
          </a:p>
        </p:txBody>
      </p:sp>
      <p:pic>
        <p:nvPicPr>
          <p:cNvPr id="27" name="Picture 26" descr="A person with blue lines on his body&#10;&#10;Description automatically generated">
            <a:extLst>
              <a:ext uri="{FF2B5EF4-FFF2-40B4-BE49-F238E27FC236}">
                <a16:creationId xmlns:a16="http://schemas.microsoft.com/office/drawing/2014/main" id="{E1C8783C-B578-D2E6-A168-FDBE70D9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35" y="3020259"/>
            <a:ext cx="916419" cy="778092"/>
          </a:xfrm>
          <a:prstGeom prst="rect">
            <a:avLst/>
          </a:prstGeom>
        </p:spPr>
      </p:pic>
      <p:pic>
        <p:nvPicPr>
          <p:cNvPr id="29" name="Picture 28" descr="A person with arms spread out&#10;&#10;Description automatically generated">
            <a:extLst>
              <a:ext uri="{FF2B5EF4-FFF2-40B4-BE49-F238E27FC236}">
                <a16:creationId xmlns:a16="http://schemas.microsoft.com/office/drawing/2014/main" id="{D367C771-6E1D-AEEA-E08D-5FA12EDA9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6" y="3020259"/>
            <a:ext cx="891425" cy="756870"/>
          </a:xfrm>
          <a:prstGeom prst="rect">
            <a:avLst/>
          </a:prstGeom>
        </p:spPr>
      </p:pic>
      <p:pic>
        <p:nvPicPr>
          <p:cNvPr id="31" name="Picture 30" descr="A person with his hands in his stomach&#10;&#10;Description automatically generated with medium confidence">
            <a:extLst>
              <a:ext uri="{FF2B5EF4-FFF2-40B4-BE49-F238E27FC236}">
                <a16:creationId xmlns:a16="http://schemas.microsoft.com/office/drawing/2014/main" id="{F2A6DD89-3926-CFE7-6B3E-F2AD484B0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42" y="3034770"/>
            <a:ext cx="891425" cy="75687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67B8BBD-A80F-5F63-89C6-52567727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98" y="1987507"/>
            <a:ext cx="938431" cy="13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C1656E4-9332-EEFA-5D07-AFC315103761}"/>
              </a:ext>
            </a:extLst>
          </p:cNvPr>
          <p:cNvSpPr txBox="1"/>
          <p:nvPr/>
        </p:nvSpPr>
        <p:spPr>
          <a:xfrm>
            <a:off x="4717177" y="3373121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00" dirty="0"/>
              <a:t>Meet(Low-level S.)</a:t>
            </a:r>
          </a:p>
        </p:txBody>
      </p:sp>
    </p:spTree>
    <p:extLst>
      <p:ext uri="{BB962C8B-B14F-4D97-AF65-F5344CB8AC3E}">
        <p14:creationId xmlns:p14="http://schemas.microsoft.com/office/powerpoint/2010/main" val="3595677013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93128"/>
            <a:ext cx="800015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Problem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CC2F303-4F6F-7508-DD68-A42D6D18E814}"/>
              </a:ext>
            </a:extLst>
          </p:cNvPr>
          <p:cNvSpPr txBox="1"/>
          <p:nvPr/>
        </p:nvSpPr>
        <p:spPr>
          <a:xfrm>
            <a:off x="296806" y="994114"/>
            <a:ext cx="5173719" cy="98983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Procedural generation can sometimes lead to broken postures.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We can use joint limits but the joint posture of the human body is not arbitrary and must obey a certain distribution.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We can’t expect the linguist to always specify every tiny detail of the pose.</a:t>
            </a:r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B14CC185-788E-FC65-2B51-AD4C5BE0CAA2}"/>
              </a:ext>
            </a:extLst>
          </p:cNvPr>
          <p:cNvSpPr/>
          <p:nvPr/>
        </p:nvSpPr>
        <p:spPr>
          <a:xfrm>
            <a:off x="319255" y="3887629"/>
            <a:ext cx="320006" cy="2159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8C0540-7940-9E90-3088-8710DFD2390C}"/>
              </a:ext>
            </a:extLst>
          </p:cNvPr>
          <p:cNvGrpSpPr/>
          <p:nvPr/>
        </p:nvGrpSpPr>
        <p:grpSpPr>
          <a:xfrm>
            <a:off x="2226644" y="2580621"/>
            <a:ext cx="1067528" cy="1304804"/>
            <a:chOff x="4265998" y="2590097"/>
            <a:chExt cx="1067528" cy="13048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55BD9-4FA5-EBB5-AF62-5A484E4708AD}"/>
                </a:ext>
              </a:extLst>
            </p:cNvPr>
            <p:cNvSpPr txBox="1"/>
            <p:nvPr/>
          </p:nvSpPr>
          <p:spPr>
            <a:xfrm>
              <a:off x="4332773" y="3648936"/>
              <a:ext cx="958860" cy="2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99" dirty="0"/>
                <a:t>Marionette effect for long IK chains</a:t>
              </a:r>
              <a:endParaRPr lang="en-FR" sz="499" dirty="0"/>
            </a:p>
          </p:txBody>
        </p:sp>
        <p:pic>
          <p:nvPicPr>
            <p:cNvPr id="5" name="Picture 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D0834A4-BDB6-A99C-731E-10D6C0731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3" r="42054"/>
            <a:stretch/>
          </p:blipFill>
          <p:spPr>
            <a:xfrm>
              <a:off x="4265998" y="2590097"/>
              <a:ext cx="1067528" cy="1056264"/>
            </a:xfrm>
            <a:prstGeom prst="rect">
              <a:avLst/>
            </a:prstGeom>
          </p:spPr>
        </p:pic>
      </p:grpSp>
      <p:pic>
        <p:nvPicPr>
          <p:cNvPr id="14" name="Picture 13" descr="A person in a black suit&#10;&#10;Description automatically generated">
            <a:extLst>
              <a:ext uri="{FF2B5EF4-FFF2-40B4-BE49-F238E27FC236}">
                <a16:creationId xmlns:a16="http://schemas.microsoft.com/office/drawing/2014/main" id="{8BF2677F-1E87-25C9-7A73-B3FAFFF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8" y="2580621"/>
            <a:ext cx="1291834" cy="10562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5A5D19-F6D9-9C39-6B14-B63AB61BAE6F}"/>
              </a:ext>
            </a:extLst>
          </p:cNvPr>
          <p:cNvSpPr txBox="1"/>
          <p:nvPr/>
        </p:nvSpPr>
        <p:spPr>
          <a:xfrm>
            <a:off x="4106579" y="3639460"/>
            <a:ext cx="958860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99" dirty="0"/>
              <a:t>IK restricted to arms</a:t>
            </a:r>
            <a:endParaRPr lang="en-FR" sz="499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E26BC-20CB-B898-C735-29FC7EDE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3" y="2560008"/>
            <a:ext cx="972326" cy="10768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F4B71F-071B-1A35-3089-7F23A2553CBA}"/>
              </a:ext>
            </a:extLst>
          </p:cNvPr>
          <p:cNvSpPr txBox="1"/>
          <p:nvPr/>
        </p:nvSpPr>
        <p:spPr>
          <a:xfrm>
            <a:off x="554643" y="3640344"/>
            <a:ext cx="958860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99" dirty="0"/>
              <a:t>Broken Joint on Hand</a:t>
            </a:r>
            <a:endParaRPr lang="en-FR" sz="499" dirty="0"/>
          </a:p>
        </p:txBody>
      </p:sp>
    </p:spTree>
    <p:extLst>
      <p:ext uri="{BB962C8B-B14F-4D97-AF65-F5344CB8AC3E}">
        <p14:creationId xmlns:p14="http://schemas.microsoft.com/office/powerpoint/2010/main" val="632497461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3" y="68365"/>
            <a:ext cx="5497701" cy="19987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200" dirty="0"/>
              <a:t>Background: Motion/Pose Matching</a:t>
            </a:r>
            <a:endParaRPr sz="1200"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D5FDBCCB-BDA9-7C58-A11E-63C984778D11}"/>
              </a:ext>
            </a:extLst>
          </p:cNvPr>
          <p:cNvSpPr/>
          <p:nvPr/>
        </p:nvSpPr>
        <p:spPr>
          <a:xfrm>
            <a:off x="316308" y="3883967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5122" name="Picture 2" descr="For Honor - Available now on PS4, Xbox One &amp; PC | Ubisoft">
            <a:extLst>
              <a:ext uri="{FF2B5EF4-FFF2-40B4-BE49-F238E27FC236}">
                <a16:creationId xmlns:a16="http://schemas.microsoft.com/office/drawing/2014/main" id="{CF13AAE8-6D19-8405-707E-19919248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478" y="762626"/>
            <a:ext cx="1599700" cy="89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C138A5B-94A2-68F9-FAD8-70BE9F29A2E6}"/>
              </a:ext>
            </a:extLst>
          </p:cNvPr>
          <p:cNvSpPr txBox="1"/>
          <p:nvPr/>
        </p:nvSpPr>
        <p:spPr>
          <a:xfrm>
            <a:off x="296806" y="994114"/>
            <a:ext cx="3542939" cy="656407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Popularized by Ubisoft in 2016.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Matching the pose based on input parameters. Thus, a more granular level for “shortcutting”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54862-2FC4-64CF-9F5C-BEFC30AC655B}"/>
              </a:ext>
            </a:extLst>
          </p:cNvPr>
          <p:cNvSpPr txBox="1"/>
          <p:nvPr/>
        </p:nvSpPr>
        <p:spPr>
          <a:xfrm>
            <a:off x="4403725" y="1681205"/>
            <a:ext cx="958860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Ubisoft For Honor</a:t>
            </a:r>
            <a:endParaRPr lang="en-FR" sz="499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0C8A1FF-C1EF-2A06-7628-A031008A4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1" y="2083594"/>
            <a:ext cx="1617217" cy="9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41901-D7DC-E9D6-B13C-8D7FAF2D8887}"/>
              </a:ext>
            </a:extLst>
          </p:cNvPr>
          <p:cNvSpPr txBox="1"/>
          <p:nvPr/>
        </p:nvSpPr>
        <p:spPr>
          <a:xfrm>
            <a:off x="4567588" y="3057445"/>
            <a:ext cx="464347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Style IK</a:t>
            </a:r>
            <a:endParaRPr lang="en-FR" sz="499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BA11302-0617-E4C4-A5DF-74557DEEC60C}"/>
              </a:ext>
            </a:extLst>
          </p:cNvPr>
          <p:cNvSpPr txBox="1"/>
          <p:nvPr/>
        </p:nvSpPr>
        <p:spPr>
          <a:xfrm>
            <a:off x="296805" y="2243943"/>
            <a:ext cx="3542939" cy="98983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Various ways to do it: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Style IK (</a:t>
            </a:r>
            <a:r>
              <a:rPr lang="en-US" sz="1000" dirty="0" err="1">
                <a:solidFill>
                  <a:srgbClr val="1D1E3F"/>
                </a:solidFill>
                <a:latin typeface="Tahoma"/>
                <a:cs typeface="Tahoma"/>
              </a:rPr>
              <a:t>Growchow</a:t>
            </a:r>
            <a:r>
              <a:rPr lang="en-US" sz="1000" dirty="0">
                <a:solidFill>
                  <a:srgbClr val="1D1E3F"/>
                </a:solidFill>
                <a:latin typeface="Tahoma"/>
                <a:cs typeface="Tahoma"/>
              </a:rPr>
              <a:t> et al., 2004) used </a:t>
            </a:r>
            <a:r>
              <a:rPr lang="en-GB" sz="1000" dirty="0"/>
              <a:t>SGPLVM to create a latent space of poses.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1D1E3F"/>
                </a:solidFill>
                <a:latin typeface="Tahoma"/>
                <a:cs typeface="Tahoma"/>
              </a:rPr>
              <a:t>Phase-Functioned Neural Networks for Character Control (Holden et al., 2017) </a:t>
            </a:r>
            <a:endParaRPr lang="en-US" sz="1000" dirty="0">
              <a:solidFill>
                <a:srgbClr val="1D1E3F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587180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899" y="85161"/>
            <a:ext cx="2663085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pc="-25" dirty="0"/>
              <a:t>Background: Pose priors</a:t>
            </a:r>
            <a:endParaRPr spc="-25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360E9C03-44FD-40EA-96D1-A8AC99CA7A5D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8BD00069-7451-4752-9F78-DE25E74E799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CD526D2C-18B8-46D0-A2AC-5ADCB6452849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FDAEE284-BFE8-4AF9-AAC5-0FBD5F32E345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ABDC7C9-00EB-4519-A436-85DE9E6B8AD7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FD23F120-7FF7-46FE-BB97-5591B12068B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59511DA9-8385-4EDE-86BD-00A4157D530D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996702D2-62BF-4C47-8657-4E1BC84E324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F6860AD9-F74A-465D-BB68-74EF215EF1AD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B1F87F34-36E9-420A-8A81-EC3DD4A047AD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C1F03354-324B-46A7-B032-39254B1A1AB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2E82006F-EB8A-482A-94D7-206F76EC9978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CC80EC5E-EDE1-43E6-BF63-8830FD34F2C4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CACF55-83C5-4C69-B78F-88DC884458D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B42E144E-EC74-438B-ADB9-9E51C66584C0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7533A0FC-6A0C-4A6C-8E1A-6E6B7ACF3BAF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803B9E7-9915-4B8C-BD44-B8C8867936E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26A202B3-3F55-499A-BB58-4866E61AAB5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3A68E7A0-9354-AFC9-8360-F3B90B586ED7}"/>
              </a:ext>
            </a:extLst>
          </p:cNvPr>
          <p:cNvSpPr/>
          <p:nvPr/>
        </p:nvSpPr>
        <p:spPr>
          <a:xfrm>
            <a:off x="959688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6A372-1114-157D-B9AF-9622B6FF4309}"/>
              </a:ext>
            </a:extLst>
          </p:cNvPr>
          <p:cNvSpPr txBox="1"/>
          <p:nvPr/>
        </p:nvSpPr>
        <p:spPr>
          <a:xfrm>
            <a:off x="4545662" y="1692760"/>
            <a:ext cx="716044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 err="1"/>
              <a:t>VPoser</a:t>
            </a:r>
            <a:r>
              <a:rPr lang="en-GB" sz="499" dirty="0"/>
              <a:t> in SMPLX</a:t>
            </a:r>
            <a:endParaRPr lang="en-FR" sz="499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D6C5F72-3D7F-E393-AE06-75CCCCF248FC}"/>
              </a:ext>
            </a:extLst>
          </p:cNvPr>
          <p:cNvSpPr txBox="1"/>
          <p:nvPr/>
        </p:nvSpPr>
        <p:spPr>
          <a:xfrm>
            <a:off x="296806" y="1265795"/>
            <a:ext cx="3542939" cy="134634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GB" sz="1200" dirty="0"/>
              <a:t>A pose prior is a statistical model that penalizes anatomically impossible poses.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GB" sz="1200" dirty="0" err="1"/>
              <a:t>VPoser</a:t>
            </a:r>
            <a:r>
              <a:rPr lang="en-GB" sz="1200" dirty="0"/>
              <a:t> (</a:t>
            </a:r>
            <a:r>
              <a:rPr lang="en-GB" sz="1200" dirty="0" err="1"/>
              <a:t>Pavlakos</a:t>
            </a:r>
            <a:r>
              <a:rPr lang="en-GB" sz="1200" dirty="0"/>
              <a:t> et al., 2019) used a variational autoencoder (</a:t>
            </a:r>
            <a:r>
              <a:rPr lang="en-GB" sz="1200" dirty="0" err="1"/>
              <a:t>Kingma</a:t>
            </a:r>
            <a:r>
              <a:rPr lang="en-GB" sz="1200" dirty="0"/>
              <a:t> et al., 2014) to learn a latent representation of the human pose.</a:t>
            </a:r>
            <a:endParaRPr lang="en-GB" sz="12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pic>
        <p:nvPicPr>
          <p:cNvPr id="6148" name="Picture 4" descr="alt text">
            <a:extLst>
              <a:ext uri="{FF2B5EF4-FFF2-40B4-BE49-F238E27FC236}">
                <a16:creationId xmlns:a16="http://schemas.microsoft.com/office/drawing/2014/main" id="{C1AEABB6-DA50-D9E6-BA24-81102BA8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63" y="833598"/>
            <a:ext cx="1017831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troduction to Bayesian inference with PyStan - Part I - synvert Data  Insights">
            <a:extLst>
              <a:ext uri="{FF2B5EF4-FFF2-40B4-BE49-F238E27FC236}">
                <a16:creationId xmlns:a16="http://schemas.microsoft.com/office/drawing/2014/main" id="{EC8329C0-D99A-38D7-78E3-4780739A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465" y="2849819"/>
            <a:ext cx="1175310" cy="9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E79C9-CD42-E1B5-8B70-C9B7CCA9F8FB}"/>
              </a:ext>
            </a:extLst>
          </p:cNvPr>
          <p:cNvSpPr txBox="1"/>
          <p:nvPr/>
        </p:nvSpPr>
        <p:spPr>
          <a:xfrm>
            <a:off x="4525326" y="3705838"/>
            <a:ext cx="756717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Bayesian Analysis</a:t>
            </a:r>
            <a:endParaRPr lang="en-FR" sz="499" dirty="0"/>
          </a:p>
        </p:txBody>
      </p:sp>
      <p:pic>
        <p:nvPicPr>
          <p:cNvPr id="6152" name="Picture 8" descr="Variational autoencoder - Wikipedia">
            <a:extLst>
              <a:ext uri="{FF2B5EF4-FFF2-40B4-BE49-F238E27FC236}">
                <a16:creationId xmlns:a16="http://schemas.microsoft.com/office/drawing/2014/main" id="{C33966F2-2917-93FA-B745-D788C73A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77" y="1926778"/>
            <a:ext cx="1555749" cy="6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183F4A-A3D8-829B-9577-7078CD3BC153}"/>
              </a:ext>
            </a:extLst>
          </p:cNvPr>
          <p:cNvSpPr txBox="1"/>
          <p:nvPr/>
        </p:nvSpPr>
        <p:spPr>
          <a:xfrm>
            <a:off x="4734841" y="2609307"/>
            <a:ext cx="354684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VAE</a:t>
            </a:r>
            <a:endParaRPr lang="en-FR" sz="499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1E3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4778</TotalTime>
  <Words>716</Words>
  <Application>Microsoft Macintosh PowerPoint</Application>
  <PresentationFormat>Custom</PresentationFormat>
  <Paragraphs>168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Roboto</vt:lpstr>
      <vt:lpstr>Tahoma</vt:lpstr>
      <vt:lpstr>Office Theme</vt:lpstr>
      <vt:lpstr>Sign Language Synthesis using Pose Priors</vt:lpstr>
      <vt:lpstr>Introduction</vt:lpstr>
      <vt:lpstr>Background: Sign Language Representation</vt:lpstr>
      <vt:lpstr>Background: AZee</vt:lpstr>
      <vt:lpstr>Background: Pre-animated Signs or “shortcuts”</vt:lpstr>
      <vt:lpstr>Background: Synthesis by Constraint Optimization(Low-level / Bottom-Up)</vt:lpstr>
      <vt:lpstr>Problem</vt:lpstr>
      <vt:lpstr>Background: Motion/Pose Matching</vt:lpstr>
      <vt:lpstr>Background: Pose priors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LISN - A modern beamer theme</dc:title>
  <dc:creator>Firstname Lastname</dc:creator>
  <cp:lastModifiedBy>PARITOSH SHARMA</cp:lastModifiedBy>
  <cp:revision>191</cp:revision>
  <dcterms:created xsi:type="dcterms:W3CDTF">2022-04-27T12:55:12Z</dcterms:created>
  <dcterms:modified xsi:type="dcterms:W3CDTF">2024-06-01T00:43:51Z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2022-04-27T00:00:00Z</vt:filetime>
  </property>
</Properties>
</file>